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8"/>
  </p:notesMasterIdLst>
  <p:handoutMasterIdLst>
    <p:handoutMasterId r:id="rId9"/>
  </p:handoutMasterIdLst>
  <p:sldIdLst>
    <p:sldId id="394" r:id="rId2"/>
    <p:sldId id="462" r:id="rId3"/>
    <p:sldId id="460" r:id="rId4"/>
    <p:sldId id="459" r:id="rId5"/>
    <p:sldId id="463" r:id="rId6"/>
    <p:sldId id="397" r:id="rId7"/>
  </p:sldIdLst>
  <p:sldSz cx="14630400" cy="8229600"/>
  <p:notesSz cx="6858000" cy="9144000"/>
  <p:defaultText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 userDrawn="1">
          <p15:clr>
            <a:srgbClr val="A4A3A4"/>
          </p15:clr>
        </p15:guide>
        <p15:guide id="2" orient="horz" pos="1296" userDrawn="1">
          <p15:clr>
            <a:srgbClr val="A4A3A4"/>
          </p15:clr>
        </p15:guide>
        <p15:guide id="3" orient="horz" pos="4522" userDrawn="1">
          <p15:clr>
            <a:srgbClr val="A4A3A4"/>
          </p15:clr>
        </p15:guide>
        <p15:guide id="4" orient="horz" pos="4896" userDrawn="1">
          <p15:clr>
            <a:srgbClr val="A4A3A4"/>
          </p15:clr>
        </p15:guide>
        <p15:guide id="5" pos="7488" userDrawn="1">
          <p15:clr>
            <a:srgbClr val="A4A3A4"/>
          </p15:clr>
        </p15:guide>
        <p15:guide id="6" pos="432" userDrawn="1">
          <p15:clr>
            <a:srgbClr val="A4A3A4"/>
          </p15:clr>
        </p15:guide>
        <p15:guide id="7" pos="3024" userDrawn="1">
          <p15:clr>
            <a:srgbClr val="A4A3A4"/>
          </p15:clr>
        </p15:guide>
        <p15:guide id="8" pos="3312" userDrawn="1">
          <p15:clr>
            <a:srgbClr val="A4A3A4"/>
          </p15:clr>
        </p15:guide>
        <p15:guide id="9" pos="4464" userDrawn="1">
          <p15:clr>
            <a:srgbClr val="A4A3A4"/>
          </p15:clr>
        </p15:guide>
        <p15:guide id="10" pos="4608" userDrawn="1">
          <p15:clr>
            <a:srgbClr val="A4A3A4"/>
          </p15:clr>
        </p15:guide>
        <p15:guide id="11" pos="4752" userDrawn="1">
          <p15:clr>
            <a:srgbClr val="A4A3A4"/>
          </p15:clr>
        </p15:guide>
        <p15:guide id="12" pos="5904" userDrawn="1">
          <p15:clr>
            <a:srgbClr val="A4A3A4"/>
          </p15:clr>
        </p15:guide>
        <p15:guide id="13" pos="6192" userDrawn="1">
          <p15:clr>
            <a:srgbClr val="A4A3A4"/>
          </p15:clr>
        </p15:guide>
        <p15:guide id="14" pos="87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5BD5076-5073-49C7-9E08-65982F3C9860}">
  <a:tblStyle styleId="{45BD5076-5073-49C7-9E08-65982F3C9860}" styleName="DXC Table">
    <a:wholeTbl>
      <a:tcTxStyle>
        <a:fontRef idx="minor"/>
        <a:srgbClr val="000000"/>
      </a:tcTxStyle>
      <a:tcStyle>
        <a:tcBdr>
          <a:left>
            <a:ln>
              <a:noFill/>
            </a:ln>
          </a:left>
          <a:right>
            <a:ln>
              <a:noFill/>
            </a:ln>
          </a:right>
          <a:top>
            <a:ln w="6350">
              <a:solidFill>
                <a:srgbClr val="000000"/>
              </a:solidFill>
            </a:ln>
          </a:top>
          <a:bottom>
            <a:ln w="6350">
              <a:solidFill>
                <a:srgbClr val="000000"/>
              </a:solidFill>
            </a:ln>
          </a:bottom>
          <a:insideH>
            <a:ln w="6350">
              <a:solidFill>
                <a:srgbClr val="000000"/>
              </a:solidFill>
            </a:ln>
          </a:insideH>
          <a:insideV>
            <a:ln>
              <a:noFill/>
            </a:ln>
          </a:insideV>
        </a:tcBdr>
        <a:fill>
          <a:noFill/>
        </a:fill>
      </a:tcStyle>
    </a:wholeTbl>
    <a:lastCol>
      <a:tcTxStyle b="on">
        <a:fontRef idx="major"/>
        <a:srgbClr val="000000"/>
      </a:tcTxStyle>
      <a:tcStyle>
        <a:tcBdr/>
      </a:tcStyle>
    </a:lastCol>
    <a:firstCol>
      <a:tcTxStyle b="on">
        <a:fontRef idx="major"/>
        <a:srgbClr val="000000"/>
      </a:tcTxStyle>
      <a:tcStyle>
        <a:tcBdr/>
      </a:tcStyle>
    </a:firstCol>
    <a:lastRow>
      <a:tcTxStyle b="on">
        <a:fontRef idx="major"/>
        <a:srgbClr val="000000"/>
      </a:tcTxStyle>
      <a:tcStyle>
        <a:tcBdr>
          <a:top>
            <a:ln w="19050">
              <a:solidFill>
                <a:srgbClr val="000000"/>
              </a:solidFill>
            </a:ln>
          </a:top>
          <a:bottom>
            <a:ln>
              <a:noFill/>
            </a:ln>
          </a:bottom>
        </a:tcBdr>
        <a:fill>
          <a:noFill/>
        </a:fill>
      </a:tcStyle>
    </a:lastRow>
    <a:firstRow>
      <a:tcTxStyle b="on">
        <a:fontRef idx="major"/>
        <a:srgbClr val="000000"/>
      </a:tcTxStyle>
      <a:tcStyle>
        <a:tcBdr>
          <a:top>
            <a:ln>
              <a:noFill/>
            </a:ln>
          </a:top>
          <a:bottom>
            <a:ln w="19050">
              <a:solidFill>
                <a:srgbClr val="000000"/>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35" autoAdjust="0"/>
    <p:restoredTop sz="97259" autoAdjust="0"/>
  </p:normalViewPr>
  <p:slideViewPr>
    <p:cSldViewPr snapToObjects="1" showGuides="1">
      <p:cViewPr varScale="1">
        <p:scale>
          <a:sx n="178" d="100"/>
          <a:sy n="178" d="100"/>
        </p:scale>
        <p:origin x="1184" y="240"/>
      </p:cViewPr>
      <p:guideLst>
        <p:guide orient="horz" pos="403"/>
        <p:guide orient="horz" pos="1296"/>
        <p:guide orient="horz" pos="4522"/>
        <p:guide orient="horz" pos="4896"/>
        <p:guide pos="7488"/>
        <p:guide pos="432"/>
        <p:guide pos="3024"/>
        <p:guide pos="3312"/>
        <p:guide pos="4464"/>
        <p:guide pos="4608"/>
        <p:guide pos="4752"/>
        <p:guide pos="5904"/>
        <p:guide pos="6192"/>
        <p:guide pos="8784"/>
      </p:guideLst>
    </p:cSldViewPr>
  </p:slideViewPr>
  <p:notesTextViewPr>
    <p:cViewPr>
      <p:scale>
        <a:sx n="1" d="1"/>
        <a:sy n="1" d="1"/>
      </p:scale>
      <p:origin x="0" y="0"/>
    </p:cViewPr>
  </p:notesTextViewPr>
  <p:sorterViewPr>
    <p:cViewPr>
      <p:scale>
        <a:sx n="66" d="100"/>
        <a:sy n="66" d="100"/>
      </p:scale>
      <p:origin x="0" y="0"/>
    </p:cViewPr>
  </p:sorterViewPr>
  <p:notesViewPr>
    <p:cSldViewPr snapToObjects="1" showGuides="1">
      <p:cViewPr varScale="1">
        <p:scale>
          <a:sx n="107" d="100"/>
          <a:sy n="107" d="100"/>
        </p:scale>
        <p:origin x="-5200"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a:cs typeface="Aria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3EA277-358B-E94E-961E-33D0503F6849}" type="datetimeFigureOut">
              <a:rPr lang="en-US" smtClean="0">
                <a:latin typeface="Arial"/>
                <a:cs typeface="Arial"/>
              </a:rPr>
              <a:t>10/18/19</a:t>
            </a:fld>
            <a:endParaRPr lang="en-US">
              <a:latin typeface="Arial"/>
              <a:cs typeface="Aria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latin typeface="Arial"/>
              <a:cs typeface="Aria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0AC7428-30A9-FD43-A0D8-DB91B17088EC}" type="slidenum">
              <a:rPr lang="en-US" smtClean="0">
                <a:latin typeface="Arial"/>
                <a:cs typeface="Arial"/>
              </a:rPr>
              <a:t>‹#›</a:t>
            </a:fld>
            <a:endParaRPr lang="en-US">
              <a:latin typeface="Arial"/>
              <a:cs typeface="Arial"/>
            </a:endParaRPr>
          </a:p>
        </p:txBody>
      </p:sp>
    </p:spTree>
    <p:extLst>
      <p:ext uri="{BB962C8B-B14F-4D97-AF65-F5344CB8AC3E}">
        <p14:creationId xmlns:p14="http://schemas.microsoft.com/office/powerpoint/2010/main" val="134764911"/>
      </p:ext>
    </p:extLst>
  </p:cSld>
  <p:clrMap bg1="lt1" tx1="dk1" bg2="lt2" tx2="dk2" accent1="accent1" accent2="accent2" accent3="accent3" accent4="accent4" accent5="accent5" accent6="accent6" hlink="hlink" folHlink="folHlink"/>
  <p:hf hdr="0" ftr="0" dt="0"/>
</p:handoutMaster>
</file>

<file path=ppt/media/image3.jpg>
</file>

<file path=ppt/media/image4.jpg>
</file>

<file path=ppt/media/image5.png>
</file>

<file path=ppt/media/image6.png>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cs typeface="Aria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cs typeface="Arial"/>
              </a:defRPr>
            </a:lvl1pPr>
          </a:lstStyle>
          <a:p>
            <a:fld id="{73B26A0F-F4D6-9B4F-A87B-D8948CDE3BB4}" type="datetimeFigureOut">
              <a:rPr lang="en-US" smtClean="0"/>
              <a:pPr/>
              <a:t>10/18/19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cs typeface="Aria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cs typeface="Arial"/>
              </a:defRPr>
            </a:lvl1pPr>
          </a:lstStyle>
          <a:p>
            <a:fld id="{7DE2E8FF-3D0C-9D4D-B4D1-3089215958A5}" type="slidenum">
              <a:rPr lang="en-US" smtClean="0"/>
              <a:pPr/>
              <a:t>‹#›</a:t>
            </a:fld>
            <a:endParaRPr lang="en-US"/>
          </a:p>
        </p:txBody>
      </p:sp>
    </p:spTree>
    <p:extLst>
      <p:ext uri="{BB962C8B-B14F-4D97-AF65-F5344CB8AC3E}">
        <p14:creationId xmlns:p14="http://schemas.microsoft.com/office/powerpoint/2010/main" val="3274134959"/>
      </p:ext>
    </p:extLst>
  </p:cSld>
  <p:clrMap bg1="lt1" tx1="dk1" bg2="lt2" tx2="dk2" accent1="accent1" accent2="accent2" accent3="accent3" accent4="accent4" accent5="accent5" accent6="accent6" hlink="hlink" folHlink="folHlink"/>
  <p:hf hdr="0" ftr="0" dt="0"/>
  <p:notesStyle>
    <a:lvl1pPr marL="0" algn="l" defTabSz="731520" rtl="0" eaLnBrk="1" latinLnBrk="0" hangingPunct="1">
      <a:defRPr sz="1920" kern="1200">
        <a:solidFill>
          <a:schemeClr val="tx1"/>
        </a:solidFill>
        <a:latin typeface="Arial"/>
        <a:ea typeface="+mn-ea"/>
        <a:cs typeface="Arial"/>
      </a:defRPr>
    </a:lvl1pPr>
    <a:lvl2pPr marL="731520" algn="l" defTabSz="731520" rtl="0" eaLnBrk="1" latinLnBrk="0" hangingPunct="1">
      <a:defRPr sz="1920" kern="1200">
        <a:solidFill>
          <a:schemeClr val="tx1"/>
        </a:solidFill>
        <a:latin typeface="Arial"/>
        <a:ea typeface="+mn-ea"/>
        <a:cs typeface="+mn-cs"/>
      </a:defRPr>
    </a:lvl2pPr>
    <a:lvl3pPr marL="1463040" algn="l" defTabSz="731520" rtl="0" eaLnBrk="1" latinLnBrk="0" hangingPunct="1">
      <a:defRPr sz="1920" kern="1200">
        <a:solidFill>
          <a:schemeClr val="tx1"/>
        </a:solidFill>
        <a:latin typeface="Arial"/>
        <a:ea typeface="+mn-ea"/>
        <a:cs typeface="+mn-cs"/>
      </a:defRPr>
    </a:lvl3pPr>
    <a:lvl4pPr marL="2194560" algn="l" defTabSz="731520" rtl="0" eaLnBrk="1" latinLnBrk="0" hangingPunct="1">
      <a:defRPr sz="1920" kern="1200">
        <a:solidFill>
          <a:schemeClr val="tx1"/>
        </a:solidFill>
        <a:latin typeface="Arial"/>
        <a:ea typeface="+mn-ea"/>
        <a:cs typeface="+mn-cs"/>
      </a:defRPr>
    </a:lvl4pPr>
    <a:lvl5pPr marL="2926080" algn="l" defTabSz="731520" rtl="0" eaLnBrk="1" latinLnBrk="0" hangingPunct="1">
      <a:defRPr sz="1920" kern="1200">
        <a:solidFill>
          <a:schemeClr val="tx1"/>
        </a:solidFill>
        <a:latin typeface="Arial"/>
        <a:ea typeface="+mn-ea"/>
        <a:cs typeface="+mn-cs"/>
      </a:defRPr>
    </a:lvl5pPr>
    <a:lvl6pPr marL="3657600" algn="l" defTabSz="731520" rtl="0" eaLnBrk="1" latinLnBrk="0" hangingPunct="1">
      <a:defRPr sz="1920" kern="1200">
        <a:solidFill>
          <a:schemeClr val="tx1"/>
        </a:solidFill>
        <a:latin typeface="+mn-lt"/>
        <a:ea typeface="+mn-ea"/>
        <a:cs typeface="+mn-cs"/>
      </a:defRPr>
    </a:lvl6pPr>
    <a:lvl7pPr marL="4389120" algn="l" defTabSz="731520" rtl="0" eaLnBrk="1" latinLnBrk="0" hangingPunct="1">
      <a:defRPr sz="1920" kern="1200">
        <a:solidFill>
          <a:schemeClr val="tx1"/>
        </a:solidFill>
        <a:latin typeface="+mn-lt"/>
        <a:ea typeface="+mn-ea"/>
        <a:cs typeface="+mn-cs"/>
      </a:defRPr>
    </a:lvl7pPr>
    <a:lvl8pPr marL="5120640" algn="l" defTabSz="731520" rtl="0" eaLnBrk="1" latinLnBrk="0" hangingPunct="1">
      <a:defRPr sz="1920" kern="1200">
        <a:solidFill>
          <a:schemeClr val="tx1"/>
        </a:solidFill>
        <a:latin typeface="+mn-lt"/>
        <a:ea typeface="+mn-ea"/>
        <a:cs typeface="+mn-cs"/>
      </a:defRPr>
    </a:lvl8pPr>
    <a:lvl9pPr marL="5852160" algn="l" defTabSz="731520" rtl="0" eaLnBrk="1" latinLnBrk="0" hangingPunct="1">
      <a:defRPr sz="192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10" name="Group 9"/>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2" name="Freeform 5"/>
          <p:cNvSpPr>
            <a:spLocks noChangeAspect="1"/>
          </p:cNvSpPr>
          <p:nvPr userDrawn="1"/>
        </p:nvSpPr>
        <p:spPr bwMode="hidden">
          <a:xfrm>
            <a:off x="1" y="0"/>
            <a:ext cx="11986923" cy="8229600"/>
          </a:xfrm>
          <a:custGeom>
            <a:avLst/>
            <a:gdLst>
              <a:gd name="T0" fmla="*/ 7871 w 7871"/>
              <a:gd name="T1" fmla="*/ 2698 h 5404"/>
              <a:gd name="T2" fmla="*/ 7871 w 7871"/>
              <a:gd name="T3" fmla="*/ 2698 h 5404"/>
              <a:gd name="T4" fmla="*/ 5172 w 7871"/>
              <a:gd name="T5" fmla="*/ 0 h 5404"/>
              <a:gd name="T6" fmla="*/ 0 w 7871"/>
              <a:gd name="T7" fmla="*/ 0 h 5404"/>
              <a:gd name="T8" fmla="*/ 0 w 7871"/>
              <a:gd name="T9" fmla="*/ 5404 h 5404"/>
              <a:gd name="T10" fmla="*/ 5172 w 7871"/>
              <a:gd name="T11" fmla="*/ 5404 h 5404"/>
              <a:gd name="T12" fmla="*/ 7871 w 7871"/>
              <a:gd name="T13" fmla="*/ 2698 h 5404"/>
            </a:gdLst>
            <a:ahLst/>
            <a:cxnLst>
              <a:cxn ang="0">
                <a:pos x="T0" y="T1"/>
              </a:cxn>
              <a:cxn ang="0">
                <a:pos x="T2" y="T3"/>
              </a:cxn>
              <a:cxn ang="0">
                <a:pos x="T4" y="T5"/>
              </a:cxn>
              <a:cxn ang="0">
                <a:pos x="T6" y="T7"/>
              </a:cxn>
              <a:cxn ang="0">
                <a:pos x="T8" y="T9"/>
              </a:cxn>
              <a:cxn ang="0">
                <a:pos x="T10" y="T11"/>
              </a:cxn>
              <a:cxn ang="0">
                <a:pos x="T12" y="T13"/>
              </a:cxn>
            </a:cxnLst>
            <a:rect l="0" t="0" r="r" b="b"/>
            <a:pathLst>
              <a:path w="7871" h="5404">
                <a:moveTo>
                  <a:pt x="7871" y="2698"/>
                </a:moveTo>
                <a:lnTo>
                  <a:pt x="7871" y="2698"/>
                </a:lnTo>
                <a:cubicBezTo>
                  <a:pt x="7871" y="1192"/>
                  <a:pt x="6668" y="0"/>
                  <a:pt x="5172" y="0"/>
                </a:cubicBezTo>
                <a:lnTo>
                  <a:pt x="0" y="0"/>
                </a:lnTo>
                <a:lnTo>
                  <a:pt x="0" y="5404"/>
                </a:lnTo>
                <a:lnTo>
                  <a:pt x="5172" y="5404"/>
                </a:lnTo>
                <a:cubicBezTo>
                  <a:pt x="6668" y="5404"/>
                  <a:pt x="7871" y="4211"/>
                  <a:pt x="7871" y="2698"/>
                </a:cubicBez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2" name="Title 1"/>
          <p:cNvSpPr>
            <a:spLocks noGrp="1"/>
          </p:cNvSpPr>
          <p:nvPr>
            <p:ph type="ctrTitle"/>
          </p:nvPr>
        </p:nvSpPr>
        <p:spPr>
          <a:xfrm>
            <a:off x="685800" y="2057400"/>
            <a:ext cx="10058400" cy="29260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3" name="Subtitle 2"/>
          <p:cNvSpPr>
            <a:spLocks noGrp="1"/>
          </p:cNvSpPr>
          <p:nvPr>
            <p:ph type="subTitle" idx="1"/>
          </p:nvPr>
        </p:nvSpPr>
        <p:spPr>
          <a:xfrm>
            <a:off x="685800" y="5257800"/>
            <a:ext cx="100584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1" name="Picture 10"/>
          <p:cNvPicPr>
            <a:picLocks noChangeAspect="1"/>
          </p:cNvPicPr>
          <p:nvPr userDrawn="1"/>
        </p:nvPicPr>
        <p:blipFill>
          <a:blip r:embed="rId2"/>
          <a:stretch>
            <a:fillRect/>
          </a:stretch>
        </p:blipFill>
        <p:spPr bwMode="black">
          <a:xfrm>
            <a:off x="11422761" y="7314920"/>
            <a:ext cx="2706624" cy="768757"/>
          </a:xfrm>
          <a:prstGeom prst="rect">
            <a:avLst/>
          </a:prstGeom>
        </p:spPr>
      </p:pic>
      <p:sp>
        <p:nvSpPr>
          <p:cNvPr id="8" name="Footer Placeholder 4"/>
          <p:cNvSpPr txBox="1">
            <a:spLocks/>
          </p:cNvSpPr>
          <p:nvPr userDrawn="1"/>
        </p:nvSpPr>
        <p:spPr>
          <a:xfrm>
            <a:off x="685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dirty="0">
                <a:solidFill>
                  <a:schemeClr val="bg1"/>
                </a:solidFill>
              </a:rPr>
              <a:t>DXC Proprietary and Confidential</a:t>
            </a:r>
          </a:p>
        </p:txBody>
      </p:sp>
      <p:sp>
        <p:nvSpPr>
          <p:cNvPr id="9"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18, 2019</a:t>
            </a:fld>
            <a:endParaRPr lang="en-US" sz="1400" b="0" dirty="0">
              <a:solidFill>
                <a:schemeClr val="tx1"/>
              </a:solidFill>
            </a:endParaRPr>
          </a:p>
        </p:txBody>
      </p:sp>
    </p:spTree>
    <p:extLst>
      <p:ext uri="{BB962C8B-B14F-4D97-AF65-F5344CB8AC3E}">
        <p14:creationId xmlns:p14="http://schemas.microsoft.com/office/powerpoint/2010/main" val="3215496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5800" y="2057399"/>
            <a:ext cx="6400800" cy="5121276"/>
          </a:xfrm>
          <a:noFill/>
        </p:spPr>
        <p:txBody>
          <a:bodyPr>
            <a:normAutofit/>
          </a:bodyPr>
          <a:lstStyle>
            <a:lvl1pPr>
              <a:defRPr sz="2000"/>
            </a:lvl1pPr>
            <a:lvl2pPr>
              <a:defRPr sz="2000"/>
            </a:lvl2pPr>
            <a:lvl3pPr>
              <a:defRPr sz="2000"/>
            </a:lvl3pPr>
            <a:lvl4pPr marL="457200" indent="-228600">
              <a:buFont typeface="Arial" pitchFamily="34" charset="0"/>
              <a:buChar char="–"/>
              <a:defRPr sz="2000"/>
            </a:lvl4pPr>
            <a:lvl5pPr marL="685800" indent="-228600">
              <a:buFont typeface="Arial" pitchFamily="34" charset="0"/>
              <a:buChar char="–"/>
              <a:defRPr sz="2000"/>
            </a:lvl5pPr>
            <a:lvl6pPr marL="914400" indent="-228600">
              <a:buFont typeface="Arial" pitchFamily="34" charset="0"/>
              <a:buChar char="–"/>
              <a:defRPr sz="2000" baseline="0"/>
            </a:lvl6pPr>
            <a:lvl7pPr marL="1143000" indent="-228600">
              <a:buFont typeface="Arial" pitchFamily="34" charset="0"/>
              <a:buChar char="–"/>
              <a:defRPr sz="2000" baseline="0"/>
            </a:lvl7pPr>
            <a:lvl8pPr marL="1371600" indent="-228600">
              <a:buFont typeface="Arial" pitchFamily="34" charset="0"/>
              <a:buChar char="–"/>
              <a:defRPr sz="2000" baseline="0"/>
            </a:lvl8pPr>
            <a:lvl9pPr marL="1600200" indent="-228600">
              <a:buFont typeface="Arial" pitchFamily="34" charset="0"/>
              <a:buChar cha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543800" y="2057398"/>
            <a:ext cx="6400800" cy="5121274"/>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18345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5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257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Content Placeholder 3"/>
          <p:cNvSpPr>
            <a:spLocks noGrp="1"/>
          </p:cNvSpPr>
          <p:nvPr>
            <p:ph sz="half" idx="13"/>
          </p:nvPr>
        </p:nvSpPr>
        <p:spPr>
          <a:xfrm>
            <a:off x="9829800" y="2057399"/>
            <a:ext cx="4114800" cy="5121276"/>
          </a:xfrm>
        </p:spPr>
        <p:txBody>
          <a:bodyPr>
            <a:normAutofit/>
          </a:bodyPr>
          <a:lstStyle>
            <a:lvl1pPr>
              <a:defRPr sz="2000"/>
            </a:lvl1pPr>
            <a:lvl2pPr>
              <a:defRPr sz="20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itle 8"/>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9474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ext and Picture">
    <p:spTree>
      <p:nvGrpSpPr>
        <p:cNvPr id="1" name=""/>
        <p:cNvGrpSpPr/>
        <p:nvPr/>
      </p:nvGrpSpPr>
      <p:grpSpPr>
        <a:xfrm>
          <a:off x="0" y="0"/>
          <a:ext cx="0" cy="0"/>
          <a:chOff x="0" y="0"/>
          <a:chExt cx="0" cy="0"/>
        </a:xfrm>
      </p:grpSpPr>
      <p:grpSp>
        <p:nvGrpSpPr>
          <p:cNvPr id="13" name="Group 12"/>
          <p:cNvGrpSpPr/>
          <p:nvPr userDrawn="1"/>
        </p:nvGrpSpPr>
        <p:grpSpPr>
          <a:xfrm>
            <a:off x="-91440" y="-91440"/>
            <a:ext cx="14813280" cy="8412480"/>
            <a:chOff x="-91440" y="-91440"/>
            <a:chExt cx="14813280" cy="8412480"/>
          </a:xfrm>
        </p:grpSpPr>
        <p:cxnSp>
          <p:nvCxnSpPr>
            <p:cNvPr id="14" name="Straight Connector 13"/>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9" name="Picture Placeholder 8"/>
          <p:cNvSpPr>
            <a:spLocks noGrp="1"/>
          </p:cNvSpPr>
          <p:nvPr>
            <p:ph type="pic" sz="quarter" idx="13"/>
          </p:nvPr>
        </p:nvSpPr>
        <p:spPr>
          <a:xfrm>
            <a:off x="7315200" y="0"/>
            <a:ext cx="7315200" cy="8229600"/>
          </a:xfrm>
          <a:solidFill>
            <a:schemeClr val="bg1">
              <a:lumMod val="85000"/>
            </a:schemeClr>
          </a:solidFill>
        </p:spPr>
        <p:txBody>
          <a:bodyPr anchor="ctr" anchorCtr="0">
            <a:normAutofit/>
          </a:bodyPr>
          <a:lstStyle>
            <a:lvl1pPr algn="ctr">
              <a:defRPr sz="1600" b="0"/>
            </a:lvl1pPr>
          </a:lstStyle>
          <a:p>
            <a:r>
              <a:rPr lang="en-GB"/>
              <a:t>Click icon to add picture</a:t>
            </a:r>
            <a:endParaRPr lang="en-US" dirty="0"/>
          </a:p>
        </p:txBody>
      </p:sp>
      <p:sp>
        <p:nvSpPr>
          <p:cNvPr id="4" name="Title 3"/>
          <p:cNvSpPr>
            <a:spLocks noGrp="1"/>
          </p:cNvSpPr>
          <p:nvPr>
            <p:ph type="title"/>
          </p:nvPr>
        </p:nvSpPr>
        <p:spPr>
          <a:xfrm>
            <a:off x="685800" y="639763"/>
            <a:ext cx="6400800" cy="1417636"/>
          </a:xfrm>
        </p:spPr>
        <p:txBody>
          <a:bodyPr/>
          <a:lstStyle/>
          <a:p>
            <a:r>
              <a:rPr lang="en-GB"/>
              <a:t>Click to edit Master title style</a:t>
            </a:r>
            <a:endParaRPr lang="en-US"/>
          </a:p>
        </p:txBody>
      </p:sp>
      <p:sp>
        <p:nvSpPr>
          <p:cNvPr id="7" name="Freeform 9"/>
          <p:cNvSpPr>
            <a:spLocks noChangeAspect="1"/>
          </p:cNvSpPr>
          <p:nvPr userDrawn="1"/>
        </p:nvSpPr>
        <p:spPr bwMode="black">
          <a:xfrm>
            <a:off x="448310" y="0"/>
            <a:ext cx="562442" cy="492758"/>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pic>
        <p:nvPicPr>
          <p:cNvPr id="8" name="Picture 7"/>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0"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tx1"/>
                </a:solidFill>
              </a:rPr>
              <a:pPr algn="r" defTabSz="820738">
                <a:spcBef>
                  <a:spcPct val="50000"/>
                </a:spcBef>
              </a:pPr>
              <a:t>October 18, 2019</a:t>
            </a:fld>
            <a:endParaRPr lang="en-US" sz="1100" b="0" dirty="0">
              <a:solidFill>
                <a:schemeClr val="tx1"/>
              </a:solidFill>
            </a:endParaRPr>
          </a:p>
        </p:txBody>
      </p:sp>
      <p:sp>
        <p:nvSpPr>
          <p:cNvPr id="11"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tx1"/>
                </a:solidFill>
              </a:rPr>
              <a:pPr/>
              <a:t>‹#›</a:t>
            </a:fld>
            <a:endParaRPr lang="en-US" sz="1100" b="1" dirty="0">
              <a:solidFill>
                <a:schemeClr val="tx1"/>
              </a:solidFill>
            </a:endParaRPr>
          </a:p>
        </p:txBody>
      </p:sp>
      <p:sp>
        <p:nvSpPr>
          <p:cNvPr id="12" name="Footer Placeholder 4"/>
          <p:cNvSpPr txBox="1">
            <a:spLocks/>
          </p:cNvSpPr>
          <p:nvPr userDrawn="1"/>
        </p:nvSpPr>
        <p:spPr>
          <a:xfrm>
            <a:off x="2971800" y="7580439"/>
            <a:ext cx="4114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t>DXC Proprietary and Confidential</a:t>
            </a:r>
          </a:p>
        </p:txBody>
      </p:sp>
      <p:sp>
        <p:nvSpPr>
          <p:cNvPr id="3" name="Content Placeholder 2"/>
          <p:cNvSpPr>
            <a:spLocks noGrp="1"/>
          </p:cNvSpPr>
          <p:nvPr>
            <p:ph sz="quarter" idx="14"/>
          </p:nvPr>
        </p:nvSpPr>
        <p:spPr>
          <a:xfrm>
            <a:off x="685800" y="2057398"/>
            <a:ext cx="6400800" cy="5121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015786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g Statement">
    <p:spTree>
      <p:nvGrpSpPr>
        <p:cNvPr id="1" name=""/>
        <p:cNvGrpSpPr/>
        <p:nvPr/>
      </p:nvGrpSpPr>
      <p:grpSpPr>
        <a:xfrm>
          <a:off x="0" y="0"/>
          <a:ext cx="0" cy="0"/>
          <a:chOff x="0" y="0"/>
          <a:chExt cx="0" cy="0"/>
        </a:xfrm>
      </p:grpSpPr>
      <p:sp>
        <p:nvSpPr>
          <p:cNvPr id="14" name="Text Placeholder 13"/>
          <p:cNvSpPr>
            <a:spLocks noGrp="1"/>
          </p:cNvSpPr>
          <p:nvPr>
            <p:ph type="body" sz="quarter" idx="13"/>
          </p:nvPr>
        </p:nvSpPr>
        <p:spPr>
          <a:xfrm>
            <a:off x="685800" y="2057399"/>
            <a:ext cx="11201400" cy="5121275"/>
          </a:xfrm>
        </p:spPr>
        <p:txBody>
          <a:bodyPr/>
          <a:lstStyle>
            <a:lvl1pPr>
              <a:lnSpc>
                <a:spcPct val="85000"/>
              </a:lnSpc>
              <a:spcBef>
                <a:spcPts val="0"/>
              </a:spcBef>
              <a:defRPr sz="6000"/>
            </a:lvl1pPr>
            <a:lvl2pPr marL="0" indent="0">
              <a:spcBef>
                <a:spcPts val="900"/>
              </a:spcBef>
              <a:buFontTx/>
              <a:buNone/>
              <a:defRPr/>
            </a:lvl2pPr>
            <a:lvl3pPr marL="0" indent="0">
              <a:spcBef>
                <a:spcPts val="900"/>
              </a:spcBef>
              <a:buFontTx/>
              <a:buNone/>
              <a:defRPr/>
            </a:lvl3pPr>
            <a:lvl4pPr marL="0" indent="0">
              <a:spcBef>
                <a:spcPts val="900"/>
              </a:spcBef>
              <a:buFontTx/>
              <a:buNone/>
              <a:defRPr/>
            </a:lvl4pPr>
            <a:lvl5pPr marL="0" indent="0">
              <a:spcBef>
                <a:spcPts val="900"/>
              </a:spcBef>
              <a:buFontTx/>
              <a:buNone/>
              <a:defRPr/>
            </a:lvl5pPr>
            <a:lvl6pPr marL="0" indent="0">
              <a:spcBef>
                <a:spcPts val="900"/>
              </a:spcBef>
              <a:buFontTx/>
              <a:buNone/>
              <a:defRPr baseline="0"/>
            </a:lvl6pPr>
            <a:lvl7pPr marL="0" indent="0">
              <a:spcBef>
                <a:spcPts val="900"/>
              </a:spcBef>
              <a:buFontTx/>
              <a:buNone/>
              <a:defRPr baseline="0"/>
            </a:lvl7pPr>
            <a:lvl8pPr marL="0" indent="0">
              <a:spcBef>
                <a:spcPts val="900"/>
              </a:spcBef>
              <a:buFontTx/>
              <a:buNone/>
              <a:defRPr baseline="0"/>
            </a:lvl8pPr>
            <a:lvl9pPr marL="0" indent="0">
              <a:spcBef>
                <a:spcPts val="900"/>
              </a:spcBef>
              <a:buFontTx/>
              <a:buNone/>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9" name="Picture 8"/>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4"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18, 2019</a:t>
            </a:fld>
            <a:endParaRPr lang="en-US" sz="1100" b="0" dirty="0">
              <a:solidFill>
                <a:schemeClr val="bg1"/>
              </a:solidFill>
            </a:endParaRPr>
          </a:p>
        </p:txBody>
      </p:sp>
      <p:sp>
        <p:nvSpPr>
          <p:cNvPr id="16"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extLst>
      <p:ext uri="{BB962C8B-B14F-4D97-AF65-F5344CB8AC3E}">
        <p14:creationId xmlns:p14="http://schemas.microsoft.com/office/powerpoint/2010/main" val="2176506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Header 02">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8" name="Straight Connector 17"/>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9" name="Picture 8"/>
          <p:cNvPicPr>
            <a:picLocks noChangeAspect="1"/>
          </p:cNvPicPr>
          <p:nvPr userDrawn="1"/>
        </p:nvPicPr>
        <p:blipFill>
          <a:blip r:embed="rId3"/>
          <a:stretch>
            <a:fillRect/>
          </a:stretch>
        </p:blipFill>
        <p:spPr bwMode="black">
          <a:xfrm>
            <a:off x="544830" y="7425690"/>
            <a:ext cx="2048256" cy="581762"/>
          </a:xfrm>
          <a:prstGeom prst="rect">
            <a:avLst/>
          </a:prstGeom>
        </p:spPr>
      </p:pic>
      <p:sp>
        <p:nvSpPr>
          <p:cNvPr id="14"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18, 2019</a:t>
            </a:fld>
            <a:endParaRPr lang="en-US" sz="1100" b="0" dirty="0">
              <a:solidFill>
                <a:schemeClr val="bg1"/>
              </a:solidFill>
            </a:endParaRPr>
          </a:p>
        </p:txBody>
      </p:sp>
      <p:sp>
        <p:nvSpPr>
          <p:cNvPr id="16"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Header 03">
    <p:bg>
      <p:bgPr>
        <a:solidFill>
          <a:srgbClr val="000000"/>
        </a:solidFill>
        <a:effectLst/>
      </p:bgPr>
    </p:bg>
    <p:spTree>
      <p:nvGrpSpPr>
        <p:cNvPr id="1" name=""/>
        <p:cNvGrpSpPr/>
        <p:nvPr/>
      </p:nvGrpSpPr>
      <p:grpSpPr>
        <a:xfrm>
          <a:off x="0" y="0"/>
          <a:ext cx="0" cy="0"/>
          <a:chOff x="0" y="0"/>
          <a:chExt cx="0" cy="0"/>
        </a:xfrm>
      </p:grpSpPr>
      <p:grpSp>
        <p:nvGrpSpPr>
          <p:cNvPr id="12" name="Group 11"/>
          <p:cNvGrpSpPr/>
          <p:nvPr userDrawn="1"/>
        </p:nvGrpSpPr>
        <p:grpSpPr>
          <a:xfrm>
            <a:off x="-91440" y="-91440"/>
            <a:ext cx="14813280" cy="8412480"/>
            <a:chOff x="-91440" y="-91440"/>
            <a:chExt cx="14813280" cy="8412480"/>
          </a:xfrm>
        </p:grpSpPr>
        <p:cxnSp>
          <p:nvCxnSpPr>
            <p:cNvPr id="14" name="Straight Connector 13"/>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0" name="Title 1"/>
          <p:cNvSpPr>
            <a:spLocks noGrp="1"/>
          </p:cNvSpPr>
          <p:nvPr userDrawn="1">
            <p:ph type="ctrTitle"/>
          </p:nvPr>
        </p:nvSpPr>
        <p:spPr>
          <a:xfrm>
            <a:off x="685800" y="640080"/>
            <a:ext cx="10058400" cy="429768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1" name="Subtitle 2"/>
          <p:cNvSpPr>
            <a:spLocks noGrp="1"/>
          </p:cNvSpPr>
          <p:nvPr userDrawn="1">
            <p:ph type="subTitle" idx="1"/>
          </p:nvPr>
        </p:nvSpPr>
        <p:spPr>
          <a:xfrm>
            <a:off x="685800" y="5257800"/>
            <a:ext cx="10058400" cy="914400"/>
          </a:xfrm>
        </p:spPr>
        <p:txBody>
          <a:bodyPr>
            <a:noAutofit/>
          </a:bodyPr>
          <a:lstStyle>
            <a:lvl1pPr marL="0" indent="0" algn="l">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18"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ts val="0"/>
              </a:spcBef>
            </a:pPr>
            <a:fld id="{03C7D0F0-10D5-4191-B6F4-99306F468FEF}" type="datetime4">
              <a:rPr lang="en-US" sz="1100" b="0" smtClean="0">
                <a:solidFill>
                  <a:schemeClr val="tx1"/>
                </a:solidFill>
              </a:rPr>
              <a:pPr algn="r" defTabSz="820738">
                <a:spcBef>
                  <a:spcPts val="0"/>
                </a:spcBef>
              </a:pPr>
              <a:t>October 18, 2019</a:t>
            </a:fld>
            <a:endParaRPr lang="en-US" sz="1100" b="0" dirty="0">
              <a:solidFill>
                <a:schemeClr val="tx1"/>
              </a:solidFill>
            </a:endParaRPr>
          </a:p>
        </p:txBody>
      </p:sp>
      <p:sp>
        <p:nvSpPr>
          <p:cNvPr id="19"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ts val="0"/>
              </a:spcBef>
            </a:pPr>
            <a:fld id="{18E29826-F105-4F77-B977-03F4A4723A21}" type="slidenum">
              <a:rPr lang="en-US" sz="1100" b="1" smtClean="0">
                <a:solidFill>
                  <a:schemeClr val="tx1"/>
                </a:solidFill>
              </a:rPr>
              <a:pPr algn="r" defTabSz="820738">
                <a:spcBef>
                  <a:spcPts val="0"/>
                </a:spcBef>
              </a:pPr>
              <a:t>‹#›</a:t>
            </a:fld>
            <a:endParaRPr lang="en-US" sz="1100" b="1" dirty="0">
              <a:solidFill>
                <a:schemeClr val="tx1"/>
              </a:solidFill>
            </a:endParaRPr>
          </a:p>
        </p:txBody>
      </p:sp>
      <p:sp>
        <p:nvSpPr>
          <p:cNvPr id="20"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pic>
        <p:nvPicPr>
          <p:cNvPr id="21" name="Picture 20"/>
          <p:cNvPicPr>
            <a:picLocks noChangeAspect="1"/>
          </p:cNvPicPr>
          <p:nvPr userDrawn="1"/>
        </p:nvPicPr>
        <p:blipFill>
          <a:blip r:embed="rId3"/>
          <a:stretch>
            <a:fillRect/>
          </a:stretch>
        </p:blipFill>
        <p:spPr bwMode="black">
          <a:xfrm>
            <a:off x="544830" y="7425690"/>
            <a:ext cx="2048256" cy="581762"/>
          </a:xfrm>
          <a:prstGeom prst="rect">
            <a:avLst/>
          </a:prstGeom>
        </p:spPr>
      </p:pic>
      <p:sp>
        <p:nvSpPr>
          <p:cNvPr id="22"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ig Picture">
    <p:bg>
      <p:bgPr>
        <a:solidFill>
          <a:srgbClr val="000000"/>
        </a:solidFill>
        <a:effectLst/>
      </p:bgPr>
    </p:bg>
    <p:spTree>
      <p:nvGrpSpPr>
        <p:cNvPr id="1" name=""/>
        <p:cNvGrpSpPr/>
        <p:nvPr/>
      </p:nvGrpSpPr>
      <p:grpSpPr>
        <a:xfrm>
          <a:off x="0" y="0"/>
          <a:ext cx="0" cy="0"/>
          <a:chOff x="0" y="0"/>
          <a:chExt cx="0" cy="0"/>
        </a:xfrm>
      </p:grpSpPr>
      <p:grpSp>
        <p:nvGrpSpPr>
          <p:cNvPr id="10" name="Group 9"/>
          <p:cNvGrpSpPr/>
          <p:nvPr userDrawn="1"/>
        </p:nvGrpSpPr>
        <p:grpSpPr>
          <a:xfrm>
            <a:off x="-91440" y="-91440"/>
            <a:ext cx="14813280" cy="8412480"/>
            <a:chOff x="-91440" y="-91440"/>
            <a:chExt cx="14813280" cy="8412480"/>
          </a:xfrm>
        </p:grpSpPr>
        <p:cxnSp>
          <p:nvCxnSpPr>
            <p:cNvPr id="11" name="Straight Connector 10"/>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8" name="Picture Placeholder 7"/>
          <p:cNvSpPr>
            <a:spLocks noGrp="1"/>
          </p:cNvSpPr>
          <p:nvPr>
            <p:ph type="pic" sz="quarter" idx="13"/>
          </p:nvPr>
        </p:nvSpPr>
        <p:spPr>
          <a:xfrm>
            <a:off x="0" y="0"/>
            <a:ext cx="14630400" cy="8229600"/>
          </a:xfrm>
          <a:solidFill>
            <a:schemeClr val="bg1">
              <a:lumMod val="85000"/>
            </a:schemeClr>
          </a:solidFill>
        </p:spPr>
        <p:txBody>
          <a:bodyPr anchor="ctr" anchorCtr="0">
            <a:normAutofit/>
          </a:bodyPr>
          <a:lstStyle>
            <a:lvl1pPr algn="ctr">
              <a:defRPr sz="1600" b="0">
                <a:solidFill>
                  <a:schemeClr val="bg1"/>
                </a:solidFill>
              </a:defRPr>
            </a:lvl1pPr>
          </a:lstStyle>
          <a:p>
            <a:r>
              <a:rPr lang="en-GB"/>
              <a:t>Click icon to add picture</a:t>
            </a:r>
            <a:endParaRPr lang="en-US" dirty="0"/>
          </a:p>
        </p:txBody>
      </p:sp>
      <p:pic>
        <p:nvPicPr>
          <p:cNvPr id="9" name="Picture 8"/>
          <p:cNvPicPr>
            <a:picLocks noChangeAspect="1"/>
          </p:cNvPicPr>
          <p:nvPr userDrawn="1"/>
        </p:nvPicPr>
        <p:blipFill>
          <a:blip r:embed="rId2"/>
          <a:stretch>
            <a:fillRect/>
          </a:stretch>
        </p:blipFill>
        <p:spPr bwMode="black">
          <a:xfrm>
            <a:off x="544830" y="7425690"/>
            <a:ext cx="2048256" cy="581762"/>
          </a:xfrm>
          <a:prstGeom prst="rect">
            <a:avLst/>
          </a:prstGeom>
        </p:spPr>
      </p:pic>
      <p:sp>
        <p:nvSpPr>
          <p:cNvPr id="13"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4"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ct val="50000"/>
              </a:spcBef>
            </a:pPr>
            <a:fld id="{03C7D0F0-10D5-4191-B6F4-99306F468FEF}" type="datetime4">
              <a:rPr lang="en-US" sz="1100" b="0" smtClean="0">
                <a:solidFill>
                  <a:schemeClr val="bg1"/>
                </a:solidFill>
              </a:rPr>
              <a:pPr algn="r" defTabSz="820738">
                <a:spcBef>
                  <a:spcPct val="50000"/>
                </a:spcBef>
              </a:pPr>
              <a:t>October 18, 2019</a:t>
            </a:fld>
            <a:endParaRPr lang="en-US" sz="1100" b="0" dirty="0">
              <a:solidFill>
                <a:schemeClr val="bg1"/>
              </a:solidFill>
            </a:endParaRPr>
          </a:p>
        </p:txBody>
      </p:sp>
      <p:sp>
        <p:nvSpPr>
          <p:cNvPr id="15"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ct val="50000"/>
              </a:spcBef>
            </a:pPr>
            <a:fld id="{18E29826-F105-4F77-B977-03F4A4723A21}" type="slidenum">
              <a:rPr lang="en-US" sz="1100" b="1" smtClean="0">
                <a:solidFill>
                  <a:schemeClr val="bg1"/>
                </a:solidFill>
              </a:rPr>
              <a:pPr/>
              <a:t>‹#›</a:t>
            </a:fld>
            <a:endParaRPr lang="en-US" sz="1100" b="1" dirty="0">
              <a:solidFill>
                <a:schemeClr val="bg1"/>
              </a:solidFill>
            </a:endParaRPr>
          </a:p>
        </p:txBody>
      </p:sp>
      <p:sp>
        <p:nvSpPr>
          <p:cNvPr id="16"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Tree>
    <p:extLst>
      <p:ext uri="{BB962C8B-B14F-4D97-AF65-F5344CB8AC3E}">
        <p14:creationId xmlns:p14="http://schemas.microsoft.com/office/powerpoint/2010/main" val="1240162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rgbClr val="000000"/>
        </a:solidFill>
        <a:effectLst/>
      </p:bgPr>
    </p:bg>
    <p:spTree>
      <p:nvGrpSpPr>
        <p:cNvPr id="1" name=""/>
        <p:cNvGrpSpPr/>
        <p:nvPr/>
      </p:nvGrpSpPr>
      <p:grpSpPr>
        <a:xfrm>
          <a:off x="0" y="0"/>
          <a:ext cx="0" cy="0"/>
          <a:chOff x="0" y="0"/>
          <a:chExt cx="0" cy="0"/>
        </a:xfrm>
      </p:grpSpPr>
      <p:grpSp>
        <p:nvGrpSpPr>
          <p:cNvPr id="7" name="Group 6"/>
          <p:cNvGrpSpPr/>
          <p:nvPr userDrawn="1"/>
        </p:nvGrpSpPr>
        <p:grpSpPr>
          <a:xfrm>
            <a:off x="-91440" y="-91440"/>
            <a:ext cx="14813280" cy="8412480"/>
            <a:chOff x="-91440" y="-91440"/>
            <a:chExt cx="14813280" cy="8412480"/>
          </a:xfrm>
        </p:grpSpPr>
        <p:cxnSp>
          <p:nvCxnSpPr>
            <p:cNvPr id="8" name="Straight Connector 7"/>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6" name="Picture 5"/>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5" name="Text Placeholder 13"/>
          <p:cNvSpPr>
            <a:spLocks noGrp="1"/>
          </p:cNvSpPr>
          <p:nvPr>
            <p:ph type="body" sz="quarter" idx="13"/>
          </p:nvPr>
        </p:nvSpPr>
        <p:spPr>
          <a:xfrm>
            <a:off x="685800" y="2057399"/>
            <a:ext cx="11201400" cy="5121275"/>
          </a:xfrm>
        </p:spPr>
        <p:txBody>
          <a:bodyPr/>
          <a:lstStyle>
            <a:lvl1pPr>
              <a:lnSpc>
                <a:spcPct val="85000"/>
              </a:lnSpc>
              <a:spcBef>
                <a:spcPts val="0"/>
              </a:spcBef>
              <a:defRPr sz="6000">
                <a:solidFill>
                  <a:schemeClr val="bg1"/>
                </a:solidFill>
              </a:defRPr>
            </a:lvl1pPr>
            <a:lvl2pPr marL="0" indent="0">
              <a:spcBef>
                <a:spcPts val="900"/>
              </a:spcBef>
              <a:buFontTx/>
              <a:buNone/>
              <a:defRPr>
                <a:solidFill>
                  <a:schemeClr val="bg1"/>
                </a:solidFill>
              </a:defRPr>
            </a:lvl2pPr>
            <a:lvl3pPr marL="0" indent="0">
              <a:spcBef>
                <a:spcPts val="900"/>
              </a:spcBef>
              <a:buFontTx/>
              <a:buNone/>
              <a:defRPr>
                <a:solidFill>
                  <a:schemeClr val="bg1"/>
                </a:solidFill>
              </a:defRPr>
            </a:lvl3pPr>
            <a:lvl4pPr marL="0" indent="0">
              <a:spcBef>
                <a:spcPts val="900"/>
              </a:spcBef>
              <a:buFontTx/>
              <a:buNone/>
              <a:defRPr>
                <a:solidFill>
                  <a:schemeClr val="bg1"/>
                </a:solidFill>
              </a:defRPr>
            </a:lvl4pPr>
            <a:lvl5pPr marL="0" indent="0">
              <a:spcBef>
                <a:spcPts val="900"/>
              </a:spcBef>
              <a:buFontTx/>
              <a:buNone/>
              <a:defRPr>
                <a:solidFill>
                  <a:schemeClr val="bg1"/>
                </a:solidFill>
              </a:defRPr>
            </a:lvl5pPr>
            <a:lvl6pPr marL="0" indent="0">
              <a:spcBef>
                <a:spcPts val="900"/>
              </a:spcBef>
              <a:buFontTx/>
              <a:buNone/>
              <a:defRPr baseline="0">
                <a:solidFill>
                  <a:schemeClr val="bg1"/>
                </a:solidFill>
              </a:defRPr>
            </a:lvl6pPr>
            <a:lvl7pPr marL="0" indent="0">
              <a:spcBef>
                <a:spcPts val="900"/>
              </a:spcBef>
              <a:buFontTx/>
              <a:buNone/>
              <a:defRPr baseline="0">
                <a:solidFill>
                  <a:schemeClr val="bg1"/>
                </a:solidFill>
              </a:defRPr>
            </a:lvl7pPr>
            <a:lvl8pPr marL="0" indent="0">
              <a:spcBef>
                <a:spcPts val="900"/>
              </a:spcBef>
              <a:buFontTx/>
              <a:buNone/>
              <a:defRPr baseline="0">
                <a:solidFill>
                  <a:schemeClr val="bg1"/>
                </a:solidFill>
              </a:defRPr>
            </a:lvl8pPr>
            <a:lvl9pPr marL="0" indent="0">
              <a:spcBef>
                <a:spcPts val="900"/>
              </a:spcBef>
              <a:buFontTx/>
              <a:buNone/>
              <a:defRPr baseline="0">
                <a:solidFill>
                  <a:schemeClr val="bg1"/>
                </a:solidFill>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bg1"/>
                </a:solidFill>
              </a:rPr>
              <a:t>DXC Proprietary and Confidential</a:t>
            </a:r>
          </a:p>
        </p:txBody>
      </p:sp>
    </p:spTree>
    <p:extLst>
      <p:ext uri="{BB962C8B-B14F-4D97-AF65-F5344CB8AC3E}">
        <p14:creationId xmlns:p14="http://schemas.microsoft.com/office/powerpoint/2010/main" val="3708550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02">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0" name="Straight Connector 9"/>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1" name="Picture 10"/>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8"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5" name="Title 1"/>
          <p:cNvSpPr>
            <a:spLocks noGrp="1"/>
          </p:cNvSpPr>
          <p:nvPr>
            <p:ph type="ctrTitle"/>
          </p:nvPr>
        </p:nvSpPr>
        <p:spPr>
          <a:xfrm>
            <a:off x="685800" y="640080"/>
            <a:ext cx="100584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p:ph type="subTitle" idx="1"/>
          </p:nvPr>
        </p:nvSpPr>
        <p:spPr>
          <a:xfrm>
            <a:off x="685800" y="4389120"/>
            <a:ext cx="10058400"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18"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
        <p:nvSpPr>
          <p:cNvPr id="19"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18, 2019</a:t>
            </a:fld>
            <a:endParaRPr lang="en-US" sz="1400" b="0" dirty="0">
              <a:solidFill>
                <a:schemeClr val="tx1"/>
              </a:solidFill>
            </a:endParaRPr>
          </a:p>
        </p:txBody>
      </p:sp>
    </p:spTree>
    <p:extLst>
      <p:ext uri="{BB962C8B-B14F-4D97-AF65-F5344CB8AC3E}">
        <p14:creationId xmlns:p14="http://schemas.microsoft.com/office/powerpoint/2010/main" val="1776123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03">
    <p:bg>
      <p:bgPr>
        <a:solidFill>
          <a:srgbClr val="000000"/>
        </a:solidFill>
        <a:effectLst/>
      </p:bgPr>
    </p:bg>
    <p:spTree>
      <p:nvGrpSpPr>
        <p:cNvPr id="1" name=""/>
        <p:cNvGrpSpPr/>
        <p:nvPr/>
      </p:nvGrpSpPr>
      <p:grpSpPr>
        <a:xfrm>
          <a:off x="0" y="0"/>
          <a:ext cx="0" cy="0"/>
          <a:chOff x="0" y="0"/>
          <a:chExt cx="0" cy="0"/>
        </a:xfrm>
      </p:grpSpPr>
      <p:grpSp>
        <p:nvGrpSpPr>
          <p:cNvPr id="8" name="Group 7"/>
          <p:cNvGrpSpPr/>
          <p:nvPr userDrawn="1"/>
        </p:nvGrpSpPr>
        <p:grpSpPr>
          <a:xfrm>
            <a:off x="-91440" y="-91440"/>
            <a:ext cx="14813280" cy="8412480"/>
            <a:chOff x="-91440" y="-91440"/>
            <a:chExt cx="14813280" cy="8412480"/>
          </a:xfrm>
        </p:grpSpPr>
        <p:cxnSp>
          <p:nvCxnSpPr>
            <p:cNvPr id="10" name="Straight Connector 9"/>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15" name="Title 1"/>
          <p:cNvSpPr>
            <a:spLocks noGrp="1"/>
          </p:cNvSpPr>
          <p:nvPr>
            <p:ph type="ctrTitle"/>
          </p:nvPr>
        </p:nvSpPr>
        <p:spPr>
          <a:xfrm>
            <a:off x="685800" y="639763"/>
            <a:ext cx="10058400" cy="342900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6" name="Subtitle 2"/>
          <p:cNvSpPr>
            <a:spLocks noGrp="1"/>
          </p:cNvSpPr>
          <p:nvPr>
            <p:ph type="subTitle" idx="1"/>
          </p:nvPr>
        </p:nvSpPr>
        <p:spPr>
          <a:xfrm>
            <a:off x="685800" y="4389120"/>
            <a:ext cx="100584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7"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pic>
        <p:nvPicPr>
          <p:cNvPr id="9" name="Picture 8"/>
          <p:cNvPicPr>
            <a:picLocks noChangeAspect="1"/>
          </p:cNvPicPr>
          <p:nvPr userDrawn="1"/>
        </p:nvPicPr>
        <p:blipFill>
          <a:blip r:embed="rId2"/>
          <a:stretch>
            <a:fillRect/>
          </a:stretch>
        </p:blipFill>
        <p:spPr bwMode="black">
          <a:xfrm>
            <a:off x="503047" y="7314920"/>
            <a:ext cx="2706624" cy="768757"/>
          </a:xfrm>
          <a:prstGeom prst="rect">
            <a:avLst/>
          </a:prstGeom>
        </p:spPr>
      </p:pic>
      <p:sp>
        <p:nvSpPr>
          <p:cNvPr id="17"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bg1"/>
                </a:solidFill>
              </a:rPr>
              <a:t>DXC Proprietary and Confidential</a:t>
            </a:r>
          </a:p>
        </p:txBody>
      </p:sp>
      <p:sp>
        <p:nvSpPr>
          <p:cNvPr id="18"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bg1"/>
                </a:solidFill>
              </a:rPr>
              <a:pPr algn="r" defTabSz="820738">
                <a:spcBef>
                  <a:spcPts val="0"/>
                </a:spcBef>
              </a:pPr>
              <a:t>October 18, 2019</a:t>
            </a:fld>
            <a:endParaRPr lang="en-US" sz="1400" b="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04">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a:extLst>
              <a:ext uri="{28A0092B-C50C-407E-A947-70E740481C1C}">
                <a14:useLocalDpi xmlns:a14="http://schemas.microsoft.com/office/drawing/2010/main" val="0"/>
              </a:ext>
            </a:extLst>
          </a:blip>
          <a:srcRect l="49221" r="6372"/>
          <a:stretch/>
        </p:blipFill>
        <p:spPr bwMode="hidden">
          <a:xfrm>
            <a:off x="9829800" y="1074420"/>
            <a:ext cx="4800600" cy="6080760"/>
          </a:xfrm>
          <a:prstGeom prst="rect">
            <a:avLst/>
          </a:prstGeom>
        </p:spPr>
      </p:pic>
      <p:grpSp>
        <p:nvGrpSpPr>
          <p:cNvPr id="12" name="Group 11"/>
          <p:cNvGrpSpPr/>
          <p:nvPr userDrawn="1"/>
        </p:nvGrpSpPr>
        <p:grpSpPr>
          <a:xfrm>
            <a:off x="-91440" y="-91440"/>
            <a:ext cx="14813280" cy="8412480"/>
            <a:chOff x="-91440" y="-91440"/>
            <a:chExt cx="14813280" cy="8412480"/>
          </a:xfrm>
        </p:grpSpPr>
        <p:cxnSp>
          <p:nvCxnSpPr>
            <p:cNvPr id="13" name="Straight Connector 12"/>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grpSp>
        <p:nvGrpSpPr>
          <p:cNvPr id="6" name="Group 5"/>
          <p:cNvGrpSpPr/>
          <p:nvPr userDrawn="1"/>
        </p:nvGrpSpPr>
        <p:grpSpPr>
          <a:xfrm>
            <a:off x="0" y="-1"/>
            <a:ext cx="14630400" cy="8229602"/>
            <a:chOff x="0" y="-1"/>
            <a:chExt cx="14630400" cy="8229602"/>
          </a:xfrm>
        </p:grpSpPr>
        <p:sp>
          <p:nvSpPr>
            <p:cNvPr id="5" name="Freeform 5"/>
            <p:cNvSpPr>
              <a:spLocks noChangeAspect="1"/>
            </p:cNvSpPr>
            <p:nvPr userDrawn="1"/>
          </p:nvSpPr>
          <p:spPr bwMode="white">
            <a:xfrm>
              <a:off x="0" y="1"/>
              <a:ext cx="14630400" cy="8229600"/>
            </a:xfrm>
            <a:custGeom>
              <a:avLst/>
              <a:gdLst>
                <a:gd name="T0" fmla="*/ 19199 w 19199"/>
                <a:gd name="T1" fmla="*/ 9340 h 10809"/>
                <a:gd name="T2" fmla="*/ 19199 w 19199"/>
                <a:gd name="T3" fmla="*/ 9340 h 10809"/>
                <a:gd name="T4" fmla="*/ 16987 w 19199"/>
                <a:gd name="T5" fmla="*/ 9340 h 10809"/>
                <a:gd name="T6" fmla="*/ 13055 w 19199"/>
                <a:gd name="T7" fmla="*/ 5408 h 10809"/>
                <a:gd name="T8" fmla="*/ 16987 w 19199"/>
                <a:gd name="T9" fmla="*/ 1468 h 10809"/>
                <a:gd name="T10" fmla="*/ 19199 w 19199"/>
                <a:gd name="T11" fmla="*/ 1468 h 10809"/>
                <a:gd name="T12" fmla="*/ 19199 w 19199"/>
                <a:gd name="T13" fmla="*/ 0 h 10809"/>
                <a:gd name="T14" fmla="*/ 0 w 19199"/>
                <a:gd name="T15" fmla="*/ 0 h 10809"/>
                <a:gd name="T16" fmla="*/ 0 w 19199"/>
                <a:gd name="T17" fmla="*/ 10809 h 10809"/>
                <a:gd name="T18" fmla="*/ 19199 w 19199"/>
                <a:gd name="T19" fmla="*/ 10809 h 10809"/>
                <a:gd name="T20" fmla="*/ 19199 w 19199"/>
                <a:gd name="T21" fmla="*/ 9340 h 10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99" h="10809">
                  <a:moveTo>
                    <a:pt x="19199" y="9340"/>
                  </a:moveTo>
                  <a:lnTo>
                    <a:pt x="19199" y="9340"/>
                  </a:lnTo>
                  <a:lnTo>
                    <a:pt x="16987" y="9340"/>
                  </a:lnTo>
                  <a:cubicBezTo>
                    <a:pt x="14808" y="9340"/>
                    <a:pt x="13055" y="7602"/>
                    <a:pt x="13055" y="5408"/>
                  </a:cubicBezTo>
                  <a:cubicBezTo>
                    <a:pt x="13055" y="3205"/>
                    <a:pt x="14808" y="1468"/>
                    <a:pt x="16987" y="1468"/>
                  </a:cubicBezTo>
                  <a:lnTo>
                    <a:pt x="19199" y="1468"/>
                  </a:lnTo>
                  <a:lnTo>
                    <a:pt x="19199" y="0"/>
                  </a:lnTo>
                  <a:lnTo>
                    <a:pt x="0" y="0"/>
                  </a:lnTo>
                  <a:lnTo>
                    <a:pt x="0" y="10809"/>
                  </a:lnTo>
                  <a:lnTo>
                    <a:pt x="19199" y="10809"/>
                  </a:lnTo>
                  <a:lnTo>
                    <a:pt x="19199" y="934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608"/>
            </a:p>
          </p:txBody>
        </p:sp>
        <p:pic>
          <p:nvPicPr>
            <p:cNvPr id="11" name="Picture 10"/>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4"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grpSp>
      <p:sp>
        <p:nvSpPr>
          <p:cNvPr id="15" name="Title 1"/>
          <p:cNvSpPr>
            <a:spLocks noGrp="1"/>
          </p:cNvSpPr>
          <p:nvPr userDrawn="1">
            <p:ph type="ctrTitle"/>
          </p:nvPr>
        </p:nvSpPr>
        <p:spPr>
          <a:xfrm>
            <a:off x="685799" y="640080"/>
            <a:ext cx="86868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userDrawn="1">
            <p:ph type="subTitle" idx="1"/>
          </p:nvPr>
        </p:nvSpPr>
        <p:spPr>
          <a:xfrm>
            <a:off x="685799" y="4389120"/>
            <a:ext cx="8686801"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sp>
        <p:nvSpPr>
          <p:cNvPr id="20"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
        <p:nvSpPr>
          <p:cNvPr id="21" name="Text Box 115"/>
          <p:cNvSpPr txBox="1">
            <a:spLocks noChangeArrowheads="1"/>
          </p:cNvSpPr>
          <p:nvPr userDrawn="1"/>
        </p:nvSpPr>
        <p:spPr bwMode="auto">
          <a:xfrm>
            <a:off x="11887200" y="7580439"/>
            <a:ext cx="2057400" cy="274320"/>
          </a:xfrm>
          <a:prstGeom prst="rect">
            <a:avLst/>
          </a:prstGeom>
          <a:noFill/>
          <a:ln w="9525">
            <a:noFill/>
            <a:miter lim="800000"/>
            <a:headEnd/>
            <a:tailEnd/>
          </a:ln>
          <a:effectLst/>
        </p:spPr>
        <p:txBody>
          <a:bodyPr wrap="none" lIns="0" tIns="0" rIns="0" bIns="18288" anchor="ctr"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18, 2019</a:t>
            </a:fld>
            <a:endParaRPr lang="en-US" sz="1400" b="0" dirty="0">
              <a:solidFill>
                <a:schemeClr val="tx1"/>
              </a:solidFill>
            </a:endParaRPr>
          </a:p>
        </p:txBody>
      </p:sp>
    </p:spTree>
    <p:extLst>
      <p:ext uri="{BB962C8B-B14F-4D97-AF65-F5344CB8AC3E}">
        <p14:creationId xmlns:p14="http://schemas.microsoft.com/office/powerpoint/2010/main" val="1288816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05">
    <p:bg>
      <p:bgPr>
        <a:solidFill>
          <a:srgbClr val="000000"/>
        </a:solidFill>
        <a:effectLst/>
      </p:bgPr>
    </p:bg>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1" name="Straight Connector 10"/>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5" name="Title 1"/>
          <p:cNvSpPr>
            <a:spLocks noGrp="1"/>
          </p:cNvSpPr>
          <p:nvPr>
            <p:ph type="ctrTitle"/>
          </p:nvPr>
        </p:nvSpPr>
        <p:spPr>
          <a:xfrm>
            <a:off x="685799" y="639763"/>
            <a:ext cx="8686800" cy="3429000"/>
          </a:xfrm>
        </p:spPr>
        <p:txBody>
          <a:bodyPr anchor="b" anchorCtr="0">
            <a:noAutofit/>
          </a:bodyPr>
          <a:lstStyle>
            <a:lvl1pPr>
              <a:defRPr sz="6000">
                <a:solidFill>
                  <a:schemeClr val="bg1"/>
                </a:solidFill>
              </a:defRPr>
            </a:lvl1pPr>
          </a:lstStyle>
          <a:p>
            <a:r>
              <a:rPr lang="en-GB"/>
              <a:t>Click to edit Master title style</a:t>
            </a:r>
            <a:endParaRPr lang="en-US" dirty="0"/>
          </a:p>
        </p:txBody>
      </p:sp>
      <p:sp>
        <p:nvSpPr>
          <p:cNvPr id="16" name="Subtitle 2"/>
          <p:cNvSpPr>
            <a:spLocks noGrp="1"/>
          </p:cNvSpPr>
          <p:nvPr>
            <p:ph type="subTitle" idx="1"/>
          </p:nvPr>
        </p:nvSpPr>
        <p:spPr>
          <a:xfrm>
            <a:off x="685798" y="4389120"/>
            <a:ext cx="8686800" cy="914400"/>
          </a:xfrm>
        </p:spPr>
        <p:txBody>
          <a:bodyPr>
            <a:noAutofit/>
          </a:bodyPr>
          <a:lstStyle>
            <a:lvl1pPr marL="0" indent="0" algn="l">
              <a:spcBef>
                <a:spcPts val="0"/>
              </a:spcBef>
              <a:buNone/>
              <a:defRPr sz="2800">
                <a:solidFill>
                  <a:schemeClr val="bg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0" name="Picture 9"/>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3" name="Freeform 9"/>
          <p:cNvSpPr>
            <a:spLocks noChangeAspect="1"/>
          </p:cNvSpPr>
          <p:nvPr userDrawn="1"/>
        </p:nvSpPr>
        <p:spPr bwMode="black">
          <a:xfrm>
            <a:off x="362838" y="-2"/>
            <a:ext cx="730237" cy="639765"/>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FFFFFF"/>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8"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bg1"/>
                </a:solidFill>
              </a:rPr>
              <a:t>DXC Proprietary and Confidential</a:t>
            </a:r>
          </a:p>
        </p:txBody>
      </p:sp>
      <p:sp>
        <p:nvSpPr>
          <p:cNvPr id="20"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bg1"/>
                </a:solidFill>
              </a:rPr>
              <a:pPr algn="r" defTabSz="820738">
                <a:spcBef>
                  <a:spcPts val="0"/>
                </a:spcBef>
              </a:pPr>
              <a:t>October 18, 2019</a:t>
            </a:fld>
            <a:endParaRPr lang="en-US" sz="1400" b="0" dirty="0">
              <a:solidFill>
                <a:schemeClr val="bg1"/>
              </a:solidFill>
            </a:endParaRPr>
          </a:p>
        </p:txBody>
      </p:sp>
    </p:spTree>
    <p:extLst>
      <p:ext uri="{BB962C8B-B14F-4D97-AF65-F5344CB8AC3E}">
        <p14:creationId xmlns:p14="http://schemas.microsoft.com/office/powerpoint/2010/main" val="3843652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06">
    <p:spTree>
      <p:nvGrpSpPr>
        <p:cNvPr id="1" name=""/>
        <p:cNvGrpSpPr/>
        <p:nvPr/>
      </p:nvGrpSpPr>
      <p:grpSpPr>
        <a:xfrm>
          <a:off x="0" y="0"/>
          <a:ext cx="0" cy="0"/>
          <a:chOff x="0" y="0"/>
          <a:chExt cx="0" cy="0"/>
        </a:xfrm>
      </p:grpSpPr>
      <p:grpSp>
        <p:nvGrpSpPr>
          <p:cNvPr id="9" name="Group 8"/>
          <p:cNvGrpSpPr/>
          <p:nvPr userDrawn="1"/>
        </p:nvGrpSpPr>
        <p:grpSpPr>
          <a:xfrm>
            <a:off x="-91440" y="-91440"/>
            <a:ext cx="14813280" cy="8412480"/>
            <a:chOff x="-91440" y="-91440"/>
            <a:chExt cx="14813280" cy="8412480"/>
          </a:xfrm>
        </p:grpSpPr>
        <p:cxnSp>
          <p:nvCxnSpPr>
            <p:cNvPr id="12" name="Straight Connector 11"/>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4630400" cy="8229600"/>
          </a:xfrm>
          <a:prstGeom prst="rect">
            <a:avLst/>
          </a:prstGeom>
        </p:spPr>
      </p:pic>
      <p:sp>
        <p:nvSpPr>
          <p:cNvPr id="15" name="Title 1"/>
          <p:cNvSpPr>
            <a:spLocks noGrp="1"/>
          </p:cNvSpPr>
          <p:nvPr>
            <p:ph type="ctrTitle"/>
          </p:nvPr>
        </p:nvSpPr>
        <p:spPr>
          <a:xfrm>
            <a:off x="685799" y="640080"/>
            <a:ext cx="8686800" cy="3429000"/>
          </a:xfrm>
        </p:spPr>
        <p:txBody>
          <a:bodyPr anchor="b" anchorCtr="0">
            <a:noAutofit/>
          </a:bodyPr>
          <a:lstStyle>
            <a:lvl1pPr>
              <a:defRPr sz="6000">
                <a:solidFill>
                  <a:schemeClr val="tx1"/>
                </a:solidFill>
              </a:defRPr>
            </a:lvl1pPr>
          </a:lstStyle>
          <a:p>
            <a:r>
              <a:rPr lang="en-GB"/>
              <a:t>Click to edit Master title style</a:t>
            </a:r>
            <a:endParaRPr lang="en-US" dirty="0"/>
          </a:p>
        </p:txBody>
      </p:sp>
      <p:sp>
        <p:nvSpPr>
          <p:cNvPr id="16" name="Subtitle 2"/>
          <p:cNvSpPr>
            <a:spLocks noGrp="1"/>
          </p:cNvSpPr>
          <p:nvPr>
            <p:ph type="subTitle" idx="1"/>
          </p:nvPr>
        </p:nvSpPr>
        <p:spPr>
          <a:xfrm>
            <a:off x="685799" y="4389120"/>
            <a:ext cx="8686800" cy="914400"/>
          </a:xfrm>
        </p:spPr>
        <p:txBody>
          <a:bodyPr>
            <a:noAutofit/>
          </a:bodyPr>
          <a:lstStyle>
            <a:lvl1pPr marL="0" indent="0" algn="l">
              <a:spcBef>
                <a:spcPts val="0"/>
              </a:spcBef>
              <a:buNone/>
              <a:defRPr sz="2800">
                <a:solidFill>
                  <a:schemeClr val="tx1"/>
                </a:solidFill>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GB"/>
              <a:t>Click to edit Master subtitle style</a:t>
            </a:r>
            <a:endParaRPr lang="en-US" dirty="0"/>
          </a:p>
        </p:txBody>
      </p:sp>
      <p:pic>
        <p:nvPicPr>
          <p:cNvPr id="13" name="Picture 12"/>
          <p:cNvPicPr>
            <a:picLocks noChangeAspect="1"/>
          </p:cNvPicPr>
          <p:nvPr userDrawn="1"/>
        </p:nvPicPr>
        <p:blipFill>
          <a:blip r:embed="rId3"/>
          <a:stretch>
            <a:fillRect/>
          </a:stretch>
        </p:blipFill>
        <p:spPr bwMode="black">
          <a:xfrm>
            <a:off x="503047" y="7314920"/>
            <a:ext cx="2706624" cy="768757"/>
          </a:xfrm>
          <a:prstGeom prst="rect">
            <a:avLst/>
          </a:prstGeom>
        </p:spPr>
      </p:pic>
      <p:sp>
        <p:nvSpPr>
          <p:cNvPr id="10" name="Freeform 9"/>
          <p:cNvSpPr>
            <a:spLocks noChangeAspect="1"/>
          </p:cNvSpPr>
          <p:nvPr userDrawn="1"/>
        </p:nvSpPr>
        <p:spPr bwMode="black">
          <a:xfrm>
            <a:off x="362839" y="-1"/>
            <a:ext cx="730236" cy="639764"/>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19" name="Footer Placeholder 4"/>
          <p:cNvSpPr txBox="1">
            <a:spLocks/>
          </p:cNvSpPr>
          <p:nvPr userDrawn="1"/>
        </p:nvSpPr>
        <p:spPr>
          <a:xfrm>
            <a:off x="7543800" y="7580439"/>
            <a:ext cx="64008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100" dirty="0">
                <a:solidFill>
                  <a:schemeClr val="tx1"/>
                </a:solidFill>
              </a:rPr>
              <a:t>DXC Proprietary and Confidential</a:t>
            </a:r>
          </a:p>
        </p:txBody>
      </p:sp>
      <p:sp>
        <p:nvSpPr>
          <p:cNvPr id="21" name="Text Box 115"/>
          <p:cNvSpPr txBox="1">
            <a:spLocks noChangeArrowheads="1"/>
          </p:cNvSpPr>
          <p:nvPr userDrawn="1"/>
        </p:nvSpPr>
        <p:spPr bwMode="auto">
          <a:xfrm>
            <a:off x="11887200" y="640080"/>
            <a:ext cx="2057400" cy="274320"/>
          </a:xfrm>
          <a:prstGeom prst="rect">
            <a:avLst/>
          </a:prstGeom>
          <a:noFill/>
          <a:ln w="9525">
            <a:noFill/>
            <a:miter lim="800000"/>
            <a:headEnd/>
            <a:tailEnd/>
          </a:ln>
          <a:effectLst/>
        </p:spPr>
        <p:txBody>
          <a:bodyPr wrap="none" lIns="0" tIns="0" rIns="0" bIns="0" anchor="t" anchorCtr="0">
            <a:noAutofit/>
          </a:bodyPr>
          <a:lstStyle/>
          <a:p>
            <a:pPr algn="r" defTabSz="820738">
              <a:spcBef>
                <a:spcPts val="0"/>
              </a:spcBef>
            </a:pPr>
            <a:fld id="{03C7D0F0-10D5-4191-B6F4-99306F468FEF}" type="datetime4">
              <a:rPr lang="en-US" sz="1400" b="0" smtClean="0">
                <a:solidFill>
                  <a:schemeClr val="tx1"/>
                </a:solidFill>
              </a:rPr>
              <a:pPr algn="r" defTabSz="820738">
                <a:spcBef>
                  <a:spcPts val="0"/>
                </a:spcBef>
              </a:pPr>
              <a:t>October 18, 2019</a:t>
            </a:fld>
            <a:endParaRPr lang="en-US" sz="1400" b="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685800" y="2057399"/>
            <a:ext cx="13258800" cy="5121276"/>
          </a:xfrm>
        </p:spPr>
        <p:txBody>
          <a:bodyPr numCol="2" spcCol="457200">
            <a:normAutofit/>
          </a:bodyPr>
          <a:lstStyle>
            <a:lvl1pPr marL="457200" indent="-457200">
              <a:spcBef>
                <a:spcPts val="900"/>
              </a:spcBef>
              <a:buFont typeface="+mj-lt"/>
              <a:buAutoNum type="arabicPeriod"/>
              <a:tabLst>
                <a:tab pos="6337300" algn="r"/>
              </a:tabLst>
              <a:defRPr sz="2000"/>
            </a:lvl1pPr>
            <a:lvl2pPr marL="685800" indent="-228600">
              <a:spcBef>
                <a:spcPts val="600"/>
              </a:spcBef>
              <a:buFont typeface="Arial" pitchFamily="34" charset="0"/>
              <a:buChar char="–"/>
              <a:tabLst>
                <a:tab pos="6337300" algn="r"/>
              </a:tabLst>
              <a:defRPr sz="2000"/>
            </a:lvl2pPr>
            <a:lvl3pPr marL="914400" indent="-228600">
              <a:spcBef>
                <a:spcPts val="600"/>
              </a:spcBef>
              <a:buFont typeface="Arial" pitchFamily="34" charset="0"/>
              <a:buChar char="–"/>
              <a:tabLst>
                <a:tab pos="6337300" algn="r"/>
              </a:tabLst>
              <a:defRPr sz="2000"/>
            </a:lvl3pPr>
            <a:lvl4pPr marL="1143000" indent="-228600">
              <a:spcBef>
                <a:spcPts val="600"/>
              </a:spcBef>
              <a:buFont typeface="Arial" pitchFamily="34" charset="0"/>
              <a:buChar char="–"/>
              <a:tabLst>
                <a:tab pos="6337300" algn="r"/>
              </a:tabLst>
              <a:defRPr sz="2000"/>
            </a:lvl4pPr>
            <a:lvl5pPr marL="1371600" indent="-228600">
              <a:spcBef>
                <a:spcPts val="600"/>
              </a:spcBef>
              <a:buFont typeface="Arial" pitchFamily="34" charset="0"/>
              <a:buChar char="–"/>
              <a:tabLst>
                <a:tab pos="6337300" algn="r"/>
              </a:tabLst>
              <a:defRPr sz="2000"/>
            </a:lvl5pPr>
            <a:lvl6pPr marL="1600200" indent="-228600">
              <a:spcBef>
                <a:spcPts val="600"/>
              </a:spcBef>
              <a:buFont typeface="Arial" pitchFamily="34" charset="0"/>
              <a:buChar char="–"/>
              <a:tabLst>
                <a:tab pos="6337300" algn="r"/>
              </a:tabLst>
              <a:defRPr sz="2000" baseline="0"/>
            </a:lvl6pPr>
            <a:lvl7pPr marL="1828800" indent="-228600">
              <a:spcBef>
                <a:spcPts val="600"/>
              </a:spcBef>
              <a:buFont typeface="Arial" pitchFamily="34" charset="0"/>
              <a:buChar char="–"/>
              <a:tabLst>
                <a:tab pos="6337300" algn="r"/>
              </a:tabLst>
              <a:defRPr sz="2000" baseline="0"/>
            </a:lvl7pPr>
            <a:lvl8pPr marL="2057400" indent="-228600">
              <a:spcBef>
                <a:spcPts val="600"/>
              </a:spcBef>
              <a:buFont typeface="Arial" pitchFamily="34" charset="0"/>
              <a:buChar char="–"/>
              <a:tabLst>
                <a:tab pos="6337300" algn="r"/>
              </a:tabLst>
              <a:defRPr sz="2000" baseline="0"/>
            </a:lvl8pPr>
            <a:lvl9pPr marL="2286000" indent="-228600">
              <a:spcBef>
                <a:spcPts val="600"/>
              </a:spcBef>
              <a:buFont typeface="Arial" pitchFamily="34" charset="0"/>
              <a:buChar char="–"/>
              <a:tabLst>
                <a:tab pos="6337300" algn="r"/>
              </a:tabLst>
              <a:defRPr sz="2000"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68285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lvl4pPr marL="457200" indent="-228600">
              <a:buFont typeface="Arial" pitchFamily="34" charset="0"/>
              <a:buChar char="–"/>
              <a:defRPr/>
            </a:lvl4pPr>
            <a:lvl5pPr marL="685800" indent="-228600">
              <a:buFont typeface="Arial" pitchFamily="34" charset="0"/>
              <a:buChar char="–"/>
              <a:defRPr/>
            </a:lvl5pPr>
            <a:lvl6pPr marL="914400" indent="-228600">
              <a:buFont typeface="Arial" pitchFamily="34" charset="0"/>
              <a:buChar char="–"/>
              <a:defRPr baseline="0"/>
            </a:lvl6pPr>
            <a:lvl7pPr marL="1143000" indent="-228600">
              <a:buFont typeface="Arial" pitchFamily="34" charset="0"/>
              <a:buChar char="–"/>
              <a:defRPr baseline="0"/>
            </a:lvl7pPr>
            <a:lvl8pPr marL="1371600" indent="-228600">
              <a:buFont typeface="Arial" pitchFamily="34" charset="0"/>
              <a:buChar char="–"/>
              <a:defRPr baseline="0"/>
            </a:lvl8pPr>
            <a:lvl9pPr marL="1600200" indent="-228600">
              <a:buFont typeface="Arial" pitchFamily="34" charset="0"/>
              <a:buChar char="–"/>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14962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lvl1pPr marL="228600" indent="-228600">
              <a:buFont typeface="Arial" pitchFamily="34" charset="0"/>
              <a:buChar char="•"/>
              <a:defRPr/>
            </a:lvl1pPr>
            <a:lvl2pPr marL="457200" indent="-228600">
              <a:spcBef>
                <a:spcPts val="600"/>
              </a:spcBef>
              <a:buFont typeface="Arial" pitchFamily="34" charset="0"/>
              <a:buChar char="–"/>
              <a:defRPr/>
            </a:lvl2pPr>
            <a:lvl3pPr marL="685800" indent="-228600">
              <a:spcBef>
                <a:spcPts val="600"/>
              </a:spcBef>
              <a:buFont typeface="Arial" pitchFamily="34" charset="0"/>
              <a:buChar char="–"/>
              <a:defRPr/>
            </a:lvl3pPr>
            <a:lvl4pPr marL="914400" indent="-228600">
              <a:spcBef>
                <a:spcPts val="600"/>
              </a:spcBef>
              <a:buFont typeface="Arial" pitchFamily="34" charset="0"/>
              <a:buChar char="–"/>
              <a:defRPr/>
            </a:lvl4pPr>
            <a:lvl5pPr marL="1143000" indent="-228600">
              <a:spcBef>
                <a:spcPts val="600"/>
              </a:spcBef>
              <a:buFont typeface="Arial" pitchFamily="34" charset="0"/>
              <a:buChar char="–"/>
              <a:defRPr/>
            </a:lvl5pPr>
            <a:lvl6pPr marL="1371600" indent="-228600">
              <a:spcBef>
                <a:spcPts val="600"/>
              </a:spcBef>
              <a:buFont typeface="Arial" pitchFamily="34" charset="0"/>
              <a:buChar char="–"/>
              <a:defRPr baseline="0"/>
            </a:lvl6pPr>
            <a:lvl7pPr marL="1600200" indent="-228600">
              <a:spcBef>
                <a:spcPts val="600"/>
              </a:spcBef>
              <a:buFont typeface="Arial" pitchFamily="34" charset="0"/>
              <a:buChar char="–"/>
              <a:defRPr baseline="0"/>
            </a:lvl7pPr>
            <a:lvl8pPr marL="1828800" indent="-228600">
              <a:spcBef>
                <a:spcPts val="600"/>
              </a:spcBef>
              <a:buFont typeface="Arial" pitchFamily="34" charset="0"/>
              <a:buChar char="–"/>
              <a:defRPr baseline="0"/>
            </a:lvl8pPr>
            <a:lvl9pPr marL="2057400" indent="-228600">
              <a:spcBef>
                <a:spcPts val="600"/>
              </a:spcBef>
              <a:buFont typeface="Arial" pitchFamily="34" charset="0"/>
              <a:buChar char="–"/>
              <a:defRPr baseline="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grpSp>
        <p:nvGrpSpPr>
          <p:cNvPr id="18" name="Group 17"/>
          <p:cNvGrpSpPr/>
          <p:nvPr userDrawn="1"/>
        </p:nvGrpSpPr>
        <p:grpSpPr>
          <a:xfrm>
            <a:off x="-91440" y="-91440"/>
            <a:ext cx="14813280" cy="8412480"/>
            <a:chOff x="-91440" y="-91440"/>
            <a:chExt cx="14813280" cy="8412480"/>
          </a:xfrm>
        </p:grpSpPr>
        <p:cxnSp>
          <p:nvCxnSpPr>
            <p:cNvPr id="12" name="Straight Connector 11"/>
            <p:cNvCxnSpPr/>
            <p:nvPr userDrawn="1"/>
          </p:nvCxnSpPr>
          <p:spPr>
            <a:xfrm>
              <a:off x="-9144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a:off x="-9144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9144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a:off x="14676120" y="639763"/>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14676120" y="2057399"/>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14676120" y="7178674"/>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685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3944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685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944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1887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7315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73152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7086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7543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7086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a:off x="7543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5257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4800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93726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98298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5257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a:off x="98298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a:off x="4800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9372600" y="827532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a:off x="11887200" y="-91440"/>
              <a:ext cx="0" cy="4572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a:off x="1467612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a:off x="-91440" y="7772400"/>
              <a:ext cx="45720" cy="0"/>
            </a:xfrm>
            <a:prstGeom prst="line">
              <a:avLst/>
            </a:prstGeom>
            <a:ln w="3175" cap="flat"/>
          </p:spPr>
          <p:style>
            <a:lnRef idx="2">
              <a:schemeClr val="accent1"/>
            </a:lnRef>
            <a:fillRef idx="0">
              <a:schemeClr val="accent1"/>
            </a:fillRef>
            <a:effectRef idx="1">
              <a:schemeClr val="accent1"/>
            </a:effectRef>
            <a:fontRef idx="minor">
              <a:schemeClr val="tx1"/>
            </a:fontRef>
          </p:style>
        </p:cxnSp>
      </p:grpSp>
      <p:sp>
        <p:nvSpPr>
          <p:cNvPr id="22" name="Freeform 9"/>
          <p:cNvSpPr>
            <a:spLocks noChangeAspect="1"/>
          </p:cNvSpPr>
          <p:nvPr userDrawn="1"/>
        </p:nvSpPr>
        <p:spPr bwMode="black">
          <a:xfrm>
            <a:off x="448310" y="0"/>
            <a:ext cx="562442" cy="492758"/>
          </a:xfrm>
          <a:custGeom>
            <a:avLst/>
            <a:gdLst>
              <a:gd name="T0" fmla="*/ 0 w 370"/>
              <a:gd name="T1" fmla="*/ 0 h 321"/>
              <a:gd name="T2" fmla="*/ 0 w 370"/>
              <a:gd name="T3" fmla="*/ 0 h 321"/>
              <a:gd name="T4" fmla="*/ 184 w 370"/>
              <a:gd name="T5" fmla="*/ 321 h 321"/>
              <a:gd name="T6" fmla="*/ 370 w 370"/>
              <a:gd name="T7" fmla="*/ 0 h 321"/>
              <a:gd name="T8" fmla="*/ 0 w 370"/>
              <a:gd name="T9" fmla="*/ 0 h 321"/>
            </a:gdLst>
            <a:ahLst/>
            <a:cxnLst>
              <a:cxn ang="0">
                <a:pos x="T0" y="T1"/>
              </a:cxn>
              <a:cxn ang="0">
                <a:pos x="T2" y="T3"/>
              </a:cxn>
              <a:cxn ang="0">
                <a:pos x="T4" y="T5"/>
              </a:cxn>
              <a:cxn ang="0">
                <a:pos x="T6" y="T7"/>
              </a:cxn>
              <a:cxn ang="0">
                <a:pos x="T8" y="T9"/>
              </a:cxn>
            </a:cxnLst>
            <a:rect l="0" t="0" r="r" b="b"/>
            <a:pathLst>
              <a:path w="370" h="321">
                <a:moveTo>
                  <a:pt x="0" y="0"/>
                </a:moveTo>
                <a:lnTo>
                  <a:pt x="0" y="0"/>
                </a:lnTo>
                <a:lnTo>
                  <a:pt x="184" y="321"/>
                </a:lnTo>
                <a:lnTo>
                  <a:pt x="370" y="0"/>
                </a:lnTo>
                <a:lnTo>
                  <a:pt x="0" y="0"/>
                </a:lnTo>
                <a:close/>
              </a:path>
            </a:pathLst>
          </a:custGeom>
          <a:solidFill>
            <a:srgbClr val="000000"/>
          </a:solidFill>
          <a:ln w="0">
            <a:noFill/>
            <a:prstDash val="solid"/>
            <a:round/>
            <a:headEnd/>
            <a:tailEnd/>
          </a:ln>
        </p:spPr>
        <p:txBody>
          <a:bodyPr vert="horz" wrap="square" lIns="146304" tIns="73152" rIns="146304" bIns="73152" numCol="1" anchor="t" anchorCtr="0" compatLnSpc="1">
            <a:prstTxWarp prst="textNoShape">
              <a:avLst/>
            </a:prstTxWarp>
          </a:bodyPr>
          <a:lstStyle/>
          <a:p>
            <a:endParaRPr lang="en-US" sz="4608"/>
          </a:p>
        </p:txBody>
      </p:sp>
      <p:sp>
        <p:nvSpPr>
          <p:cNvPr id="2" name="Title Placeholder 1"/>
          <p:cNvSpPr>
            <a:spLocks noGrp="1"/>
          </p:cNvSpPr>
          <p:nvPr userDrawn="1">
            <p:ph type="title"/>
          </p:nvPr>
        </p:nvSpPr>
        <p:spPr>
          <a:xfrm>
            <a:off x="685800" y="639763"/>
            <a:ext cx="13258800" cy="1417636"/>
          </a:xfrm>
          <a:prstGeom prst="rect">
            <a:avLst/>
          </a:prstGeom>
        </p:spPr>
        <p:txBody>
          <a:bodyPr vert="horz" lIns="0" tIns="0" rIns="0" bIns="0" rtlCol="0" anchor="t" anchorCtr="0">
            <a:normAutofit/>
          </a:bodyPr>
          <a:lstStyle/>
          <a:p>
            <a:r>
              <a:rPr lang="en-GB"/>
              <a:t>Click to edit Master title style</a:t>
            </a:r>
            <a:endParaRPr lang="en-US" dirty="0"/>
          </a:p>
        </p:txBody>
      </p:sp>
      <p:sp>
        <p:nvSpPr>
          <p:cNvPr id="3" name="Text Placeholder 2"/>
          <p:cNvSpPr>
            <a:spLocks noGrp="1"/>
          </p:cNvSpPr>
          <p:nvPr userDrawn="1">
            <p:ph type="body" idx="1"/>
          </p:nvPr>
        </p:nvSpPr>
        <p:spPr>
          <a:xfrm>
            <a:off x="685800" y="2057399"/>
            <a:ext cx="11201400" cy="5121275"/>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7" name="Picture 6"/>
          <p:cNvPicPr>
            <a:picLocks noChangeAspect="1"/>
          </p:cNvPicPr>
          <p:nvPr userDrawn="1"/>
        </p:nvPicPr>
        <p:blipFill>
          <a:blip r:embed="rId21"/>
          <a:stretch>
            <a:fillRect/>
          </a:stretch>
        </p:blipFill>
        <p:spPr bwMode="black">
          <a:xfrm>
            <a:off x="544830" y="7425690"/>
            <a:ext cx="2048256" cy="581762"/>
          </a:xfrm>
          <a:prstGeom prst="rect">
            <a:avLst/>
          </a:prstGeom>
        </p:spPr>
      </p:pic>
      <p:sp>
        <p:nvSpPr>
          <p:cNvPr id="60" name="Text Box 115"/>
          <p:cNvSpPr txBox="1">
            <a:spLocks noChangeArrowheads="1"/>
          </p:cNvSpPr>
          <p:nvPr userDrawn="1"/>
        </p:nvSpPr>
        <p:spPr bwMode="auto">
          <a:xfrm>
            <a:off x="11893550" y="7580437"/>
            <a:ext cx="1639570" cy="274320"/>
          </a:xfrm>
          <a:prstGeom prst="rect">
            <a:avLst/>
          </a:prstGeom>
          <a:noFill/>
          <a:ln w="9525">
            <a:noFill/>
            <a:miter lim="800000"/>
            <a:headEnd/>
            <a:tailEnd/>
          </a:ln>
          <a:effectLst/>
        </p:spPr>
        <p:txBody>
          <a:bodyPr wrap="none" lIns="0" tIns="0" rIns="0" bIns="0" anchor="ctr" anchorCtr="0">
            <a:noAutofit/>
          </a:bodyPr>
          <a:lstStyle/>
          <a:p>
            <a:pPr algn="r" defTabSz="820738">
              <a:spcBef>
                <a:spcPts val="0"/>
              </a:spcBef>
            </a:pPr>
            <a:fld id="{03C7D0F0-10D5-4191-B6F4-99306F468FEF}" type="datetime4">
              <a:rPr lang="en-US" sz="1100" b="0" smtClean="0">
                <a:solidFill>
                  <a:schemeClr val="tx1"/>
                </a:solidFill>
              </a:rPr>
              <a:pPr algn="r" defTabSz="820738">
                <a:spcBef>
                  <a:spcPts val="0"/>
                </a:spcBef>
              </a:pPr>
              <a:t>October 18, 2019</a:t>
            </a:fld>
            <a:endParaRPr lang="en-US" sz="1100" b="0" dirty="0">
              <a:solidFill>
                <a:schemeClr val="tx1"/>
              </a:solidFill>
            </a:endParaRPr>
          </a:p>
        </p:txBody>
      </p:sp>
      <p:sp>
        <p:nvSpPr>
          <p:cNvPr id="61" name="Text Box 115"/>
          <p:cNvSpPr txBox="1">
            <a:spLocks noChangeArrowheads="1"/>
          </p:cNvSpPr>
          <p:nvPr userDrawn="1"/>
        </p:nvSpPr>
        <p:spPr bwMode="auto">
          <a:xfrm>
            <a:off x="13533120" y="7580439"/>
            <a:ext cx="411480" cy="274320"/>
          </a:xfrm>
          <a:prstGeom prst="rect">
            <a:avLst/>
          </a:prstGeom>
          <a:noFill/>
          <a:ln w="9525">
            <a:noFill/>
            <a:miter lim="800000"/>
            <a:headEnd/>
            <a:tailEnd/>
          </a:ln>
          <a:effectLst/>
        </p:spPr>
        <p:txBody>
          <a:bodyPr wrap="square" lIns="0" tIns="0" rIns="0" bIns="0" anchor="ctr" anchorCtr="0">
            <a:noAutofit/>
          </a:bodyPr>
          <a:lstStyle/>
          <a:p>
            <a:pPr algn="r" defTabSz="820738">
              <a:spcBef>
                <a:spcPts val="0"/>
              </a:spcBef>
            </a:pPr>
            <a:fld id="{18E29826-F105-4F77-B977-03F4A4723A21}" type="slidenum">
              <a:rPr lang="en-US" sz="1100" b="1" smtClean="0">
                <a:solidFill>
                  <a:schemeClr val="tx1"/>
                </a:solidFill>
              </a:rPr>
              <a:pPr algn="r" defTabSz="820738">
                <a:spcBef>
                  <a:spcPts val="0"/>
                </a:spcBef>
              </a:pPr>
              <a:t>‹#›</a:t>
            </a:fld>
            <a:endParaRPr lang="en-US" sz="1100" b="1" dirty="0">
              <a:solidFill>
                <a:schemeClr val="tx1"/>
              </a:solidFill>
            </a:endParaRPr>
          </a:p>
        </p:txBody>
      </p:sp>
      <p:sp>
        <p:nvSpPr>
          <p:cNvPr id="62" name="Footer Placeholder 4"/>
          <p:cNvSpPr txBox="1">
            <a:spLocks/>
          </p:cNvSpPr>
          <p:nvPr userDrawn="1"/>
        </p:nvSpPr>
        <p:spPr>
          <a:xfrm>
            <a:off x="4800600" y="7580439"/>
            <a:ext cx="5029200" cy="274320"/>
          </a:xfrm>
          <a:prstGeom prst="rect">
            <a:avLst/>
          </a:prstGeom>
          <a:noFill/>
        </p:spPr>
        <p:txBody>
          <a:bodyPr vert="horz" wrap="none" lIns="0" tIns="0" rIns="0" bIns="0" rtlCol="0" anchor="ctr"/>
          <a:lstStyle>
            <a:defPPr>
              <a:defRPr lang="en-US"/>
            </a:defPPr>
            <a:lvl1pPr marL="0" algn="ctr"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DXC Proprietary and Confidential</a:t>
            </a:r>
          </a:p>
        </p:txBody>
      </p:sp>
    </p:spTree>
    <p:extLst>
      <p:ext uri="{BB962C8B-B14F-4D97-AF65-F5344CB8AC3E}">
        <p14:creationId xmlns:p14="http://schemas.microsoft.com/office/powerpoint/2010/main" val="112899065"/>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64" r:id="rId3"/>
    <p:sldLayoutId id="2147483657" r:id="rId4"/>
    <p:sldLayoutId id="2147483658" r:id="rId5"/>
    <p:sldLayoutId id="2147483665" r:id="rId6"/>
    <p:sldLayoutId id="2147483659" r:id="rId7"/>
    <p:sldLayoutId id="2147483650" r:id="rId8"/>
    <p:sldLayoutId id="2147483666" r:id="rId9"/>
    <p:sldLayoutId id="2147483667" r:id="rId10"/>
    <p:sldLayoutId id="2147483652" r:id="rId11"/>
    <p:sldLayoutId id="2147483660" r:id="rId12"/>
    <p:sldLayoutId id="2147483662" r:id="rId13"/>
    <p:sldLayoutId id="2147483663" r:id="rId14"/>
    <p:sldLayoutId id="2147483651" r:id="rId15"/>
    <p:sldLayoutId id="2147483668" r:id="rId16"/>
    <p:sldLayoutId id="2147483669" r:id="rId17"/>
    <p:sldLayoutId id="2147483655" r:id="rId18"/>
    <p:sldLayoutId id="2147483661"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463040" rtl="0" eaLnBrk="1" latinLnBrk="0" hangingPunct="1">
        <a:lnSpc>
          <a:spcPct val="85000"/>
        </a:lnSpc>
        <a:spcBef>
          <a:spcPct val="0"/>
        </a:spcBef>
        <a:buNone/>
        <a:defRPr sz="4000" b="1" kern="1200">
          <a:solidFill>
            <a:schemeClr val="tx1"/>
          </a:solidFill>
          <a:latin typeface="+mj-lt"/>
          <a:ea typeface="+mj-ea"/>
          <a:cs typeface="+mj-cs"/>
        </a:defRPr>
      </a:lvl1pPr>
    </p:titleStyle>
    <p:bodyStyle>
      <a:lvl1pPr marL="0" indent="0" algn="l" defTabSz="1463040" rtl="0" eaLnBrk="1" latinLnBrk="0" hangingPunct="1">
        <a:spcBef>
          <a:spcPts val="1200"/>
        </a:spcBef>
        <a:buFontTx/>
        <a:buNone/>
        <a:defRPr sz="2000" b="1" kern="1200">
          <a:solidFill>
            <a:schemeClr val="tx1"/>
          </a:solidFill>
          <a:latin typeface="+mn-lt"/>
          <a:ea typeface="+mn-ea"/>
          <a:cs typeface="+mn-cs"/>
        </a:defRPr>
      </a:lvl1pPr>
      <a:lvl2pPr marL="0" indent="0" algn="l" defTabSz="1463040" rtl="0" eaLnBrk="1" latinLnBrk="0" hangingPunct="1">
        <a:spcBef>
          <a:spcPts val="1200"/>
        </a:spcBef>
        <a:buFontTx/>
        <a:buNone/>
        <a:defRPr sz="2000" kern="1200">
          <a:solidFill>
            <a:schemeClr val="tx1"/>
          </a:solidFill>
          <a:latin typeface="+mn-lt"/>
          <a:ea typeface="+mn-ea"/>
          <a:cs typeface="+mn-cs"/>
        </a:defRPr>
      </a:lvl2pPr>
      <a:lvl3pPr marL="228600" indent="-228600" algn="l" defTabSz="1463040" rtl="0" eaLnBrk="1" latinLnBrk="0" hangingPunct="1">
        <a:spcBef>
          <a:spcPts val="1200"/>
        </a:spcBef>
        <a:buFont typeface="Arial" pitchFamily="34" charset="0"/>
        <a:buChar char="•"/>
        <a:tabLst/>
        <a:defRPr sz="2000" kern="1200">
          <a:solidFill>
            <a:schemeClr val="tx1"/>
          </a:solidFill>
          <a:latin typeface="+mn-lt"/>
          <a:ea typeface="+mn-ea"/>
          <a:cs typeface="+mn-cs"/>
        </a:defRPr>
      </a:lvl3pPr>
      <a:lvl4pPr marL="4572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4pPr>
      <a:lvl5pPr marL="6858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5pPr>
      <a:lvl6pPr marL="914400" indent="-228600" algn="l" defTabSz="1463040" rtl="0" eaLnBrk="1" latinLnBrk="0" hangingPunct="1">
        <a:spcBef>
          <a:spcPts val="600"/>
        </a:spcBef>
        <a:buFont typeface="Arial" pitchFamily="34" charset="0"/>
        <a:buChar char="–"/>
        <a:defRPr sz="2000" kern="1200">
          <a:solidFill>
            <a:schemeClr val="tx1"/>
          </a:solidFill>
          <a:latin typeface="+mn-lt"/>
          <a:ea typeface="+mn-ea"/>
          <a:cs typeface="+mn-cs"/>
        </a:defRPr>
      </a:lvl6pPr>
      <a:lvl7pPr marL="1143000" indent="-228600" algn="l" defTabSz="1463040" rtl="0" eaLnBrk="1" latinLnBrk="0" hangingPunct="1">
        <a:spcBef>
          <a:spcPts val="600"/>
        </a:spcBef>
        <a:buFont typeface="Arial" pitchFamily="34" charset="0"/>
        <a:buChar char="–"/>
        <a:tabLst/>
        <a:defRPr sz="2000" kern="1200">
          <a:solidFill>
            <a:schemeClr val="tx1"/>
          </a:solidFill>
          <a:latin typeface="+mn-lt"/>
          <a:ea typeface="+mn-ea"/>
          <a:cs typeface="+mn-cs"/>
        </a:defRPr>
      </a:lvl7pPr>
      <a:lvl8pPr marL="1371600" indent="-228600" algn="l" defTabSz="1463040" rtl="0" eaLnBrk="1" latinLnBrk="0" hangingPunct="1">
        <a:spcBef>
          <a:spcPts val="600"/>
        </a:spcBef>
        <a:buFont typeface="Arial" pitchFamily="34" charset="0"/>
        <a:buChar char="–"/>
        <a:defRPr sz="2000" kern="1200" baseline="0">
          <a:solidFill>
            <a:schemeClr val="tx1"/>
          </a:solidFill>
          <a:latin typeface="+mn-lt"/>
          <a:ea typeface="+mn-ea"/>
          <a:cs typeface="+mn-cs"/>
        </a:defRPr>
      </a:lvl8pPr>
      <a:lvl9pPr marL="1600200" indent="-228600" algn="l" defTabSz="1463040" rtl="0" eaLnBrk="1" latinLnBrk="0" hangingPunct="1">
        <a:spcBef>
          <a:spcPts val="600"/>
        </a:spcBef>
        <a:buFont typeface="Arial" pitchFamily="34" charset="0"/>
        <a:buChar char="–"/>
        <a:tabLst/>
        <a:defRPr sz="2000" kern="1200" baseline="0">
          <a:solidFill>
            <a:schemeClr val="tx1"/>
          </a:solidFill>
          <a:latin typeface="+mn-lt"/>
          <a:ea typeface="+mn-ea"/>
          <a:cs typeface="+mn-cs"/>
        </a:defRPr>
      </a:lvl9pPr>
    </p:bodyStyle>
    <p:otherStyle>
      <a:defPPr>
        <a:defRPr lang="en-US"/>
      </a:defPPr>
      <a:lvl1pPr marL="0" algn="l" defTabSz="1463040" rtl="0" eaLnBrk="1" latinLnBrk="0" hangingPunct="1">
        <a:defRPr sz="1800" kern="1200">
          <a:solidFill>
            <a:schemeClr val="tx1"/>
          </a:solidFill>
          <a:latin typeface="+mn-lt"/>
          <a:ea typeface="+mn-ea"/>
          <a:cs typeface="+mn-cs"/>
        </a:defRPr>
      </a:lvl1pPr>
      <a:lvl2pPr marL="731520" algn="l" defTabSz="1463040" rtl="0" eaLnBrk="1" latinLnBrk="0" hangingPunct="1">
        <a:defRPr sz="1800" kern="1200">
          <a:solidFill>
            <a:schemeClr val="tx1"/>
          </a:solidFill>
          <a:latin typeface="+mn-lt"/>
          <a:ea typeface="+mn-ea"/>
          <a:cs typeface="+mn-cs"/>
        </a:defRPr>
      </a:lvl2pPr>
      <a:lvl3pPr marL="1463040" algn="l" defTabSz="1463040" rtl="0" eaLnBrk="1" latinLnBrk="0" hangingPunct="1">
        <a:defRPr sz="1800" kern="1200">
          <a:solidFill>
            <a:schemeClr val="tx1"/>
          </a:solidFill>
          <a:latin typeface="+mn-lt"/>
          <a:ea typeface="+mn-ea"/>
          <a:cs typeface="+mn-cs"/>
        </a:defRPr>
      </a:lvl3pPr>
      <a:lvl4pPr marL="2194560" algn="l" defTabSz="1463040" rtl="0" eaLnBrk="1" latinLnBrk="0" hangingPunct="1">
        <a:defRPr sz="1800" kern="1200">
          <a:solidFill>
            <a:schemeClr val="tx1"/>
          </a:solidFill>
          <a:latin typeface="+mn-lt"/>
          <a:ea typeface="+mn-ea"/>
          <a:cs typeface="+mn-cs"/>
        </a:defRPr>
      </a:lvl4pPr>
      <a:lvl5pPr marL="2926080" algn="l" defTabSz="1463040" rtl="0" eaLnBrk="1" latinLnBrk="0" hangingPunct="1">
        <a:defRPr sz="1800" kern="1200">
          <a:solidFill>
            <a:schemeClr val="tx1"/>
          </a:solidFill>
          <a:latin typeface="+mn-lt"/>
          <a:ea typeface="+mn-ea"/>
          <a:cs typeface="+mn-cs"/>
        </a:defRPr>
      </a:lvl5pPr>
      <a:lvl6pPr marL="3657600" algn="l" defTabSz="1463040" rtl="0" eaLnBrk="1" latinLnBrk="0" hangingPunct="1">
        <a:defRPr sz="1800" kern="1200">
          <a:solidFill>
            <a:schemeClr val="tx1"/>
          </a:solidFill>
          <a:latin typeface="+mn-lt"/>
          <a:ea typeface="+mn-ea"/>
          <a:cs typeface="+mn-cs"/>
        </a:defRPr>
      </a:lvl6pPr>
      <a:lvl7pPr marL="4389120" algn="l" defTabSz="1463040" rtl="0" eaLnBrk="1" latinLnBrk="0" hangingPunct="1">
        <a:defRPr sz="1800" kern="1200">
          <a:solidFill>
            <a:schemeClr val="tx1"/>
          </a:solidFill>
          <a:latin typeface="+mn-lt"/>
          <a:ea typeface="+mn-ea"/>
          <a:cs typeface="+mn-cs"/>
        </a:defRPr>
      </a:lvl7pPr>
      <a:lvl8pPr marL="5120640" algn="l" defTabSz="1463040" rtl="0" eaLnBrk="1" latinLnBrk="0" hangingPunct="1">
        <a:defRPr sz="1800" kern="1200">
          <a:solidFill>
            <a:schemeClr val="tx1"/>
          </a:solidFill>
          <a:latin typeface="+mn-lt"/>
          <a:ea typeface="+mn-ea"/>
          <a:cs typeface="+mn-cs"/>
        </a:defRPr>
      </a:lvl8pPr>
      <a:lvl9pPr marL="5852160" algn="l" defTabSz="146304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 userDrawn="1">
          <p15:clr>
            <a:srgbClr val="F26B43"/>
          </p15:clr>
        </p15:guide>
        <p15:guide id="2" pos="4608" userDrawn="1">
          <p15:clr>
            <a:srgbClr val="F26B43"/>
          </p15:clr>
        </p15:guide>
        <p15:guide id="3" pos="432" userDrawn="1">
          <p15:clr>
            <a:srgbClr val="F26B43"/>
          </p15:clr>
        </p15:guide>
        <p15:guide id="4" pos="3024" userDrawn="1">
          <p15:clr>
            <a:srgbClr val="F26B43"/>
          </p15:clr>
        </p15:guide>
        <p15:guide id="5" pos="3312" userDrawn="1">
          <p15:clr>
            <a:srgbClr val="F26B43"/>
          </p15:clr>
        </p15:guide>
        <p15:guide id="6" pos="4464" userDrawn="1">
          <p15:clr>
            <a:srgbClr val="F26B43"/>
          </p15:clr>
        </p15:guide>
        <p15:guide id="7" pos="4752" userDrawn="1">
          <p15:clr>
            <a:srgbClr val="F26B43"/>
          </p15:clr>
        </p15:guide>
        <p15:guide id="8" pos="5904" userDrawn="1">
          <p15:clr>
            <a:srgbClr val="F26B43"/>
          </p15:clr>
        </p15:guide>
        <p15:guide id="9" pos="6192" userDrawn="1">
          <p15:clr>
            <a:srgbClr val="F26B43"/>
          </p15:clr>
        </p15:guide>
        <p15:guide id="10" pos="7488" userDrawn="1">
          <p15:clr>
            <a:srgbClr val="F26B43"/>
          </p15:clr>
        </p15:guide>
        <p15:guide id="11" pos="8784" userDrawn="1">
          <p15:clr>
            <a:srgbClr val="F26B43"/>
          </p15:clr>
        </p15:guide>
        <p15:guide id="12" orient="horz" pos="1296" userDrawn="1">
          <p15:clr>
            <a:srgbClr val="F26B43"/>
          </p15:clr>
        </p15:guide>
        <p15:guide id="13" orient="horz" pos="4522" userDrawn="1">
          <p15:clr>
            <a:srgbClr val="F26B43"/>
          </p15:clr>
        </p15:guide>
        <p15:guide id="14" orient="horz" pos="489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 Id="rId5" Type="http://schemas.openxmlformats.org/officeDocument/2006/relationships/image" Target="../media/image8.tiff"/><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FD160-62F0-B247-B8DC-310B8D5E49DE}"/>
              </a:ext>
            </a:extLst>
          </p:cNvPr>
          <p:cNvSpPr>
            <a:spLocks noGrp="1"/>
          </p:cNvSpPr>
          <p:nvPr>
            <p:ph type="ctrTitle"/>
          </p:nvPr>
        </p:nvSpPr>
        <p:spPr>
          <a:xfrm>
            <a:off x="762472" y="3034680"/>
            <a:ext cx="8686800" cy="1682155"/>
          </a:xfrm>
        </p:spPr>
        <p:txBody>
          <a:bodyPr/>
          <a:lstStyle/>
          <a:p>
            <a:r>
              <a:rPr lang="en-US" dirty="0"/>
              <a:t>Propel</a:t>
            </a:r>
            <a:br>
              <a:rPr lang="en-US" dirty="0"/>
            </a:br>
            <a:r>
              <a:rPr lang="en-US" dirty="0"/>
              <a:t>	</a:t>
            </a:r>
          </a:p>
        </p:txBody>
      </p:sp>
      <p:sp>
        <p:nvSpPr>
          <p:cNvPr id="3" name="Subtitle 2">
            <a:extLst>
              <a:ext uri="{FF2B5EF4-FFF2-40B4-BE49-F238E27FC236}">
                <a16:creationId xmlns:a16="http://schemas.microsoft.com/office/drawing/2014/main" id="{FD7B6E78-8212-6341-B854-2FC3240AEB4C}"/>
              </a:ext>
            </a:extLst>
          </p:cNvPr>
          <p:cNvSpPr>
            <a:spLocks noGrp="1"/>
          </p:cNvSpPr>
          <p:nvPr>
            <p:ph type="subTitle" idx="1"/>
          </p:nvPr>
        </p:nvSpPr>
        <p:spPr>
          <a:xfrm>
            <a:off x="762472" y="4124722"/>
            <a:ext cx="8686800" cy="914400"/>
          </a:xfrm>
        </p:spPr>
        <p:txBody>
          <a:bodyPr/>
          <a:lstStyle/>
          <a:p>
            <a:r>
              <a:rPr lang="en-US" dirty="0"/>
              <a:t>Innovation enabled</a:t>
            </a:r>
            <a:endParaRPr lang="en-US" b="0" dirty="0"/>
          </a:p>
        </p:txBody>
      </p:sp>
    </p:spTree>
    <p:extLst>
      <p:ext uri="{BB962C8B-B14F-4D97-AF65-F5344CB8AC3E}">
        <p14:creationId xmlns:p14="http://schemas.microsoft.com/office/powerpoint/2010/main" val="2583181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32BF3-E518-924F-931A-1998DA4DC63B}"/>
              </a:ext>
            </a:extLst>
          </p:cNvPr>
          <p:cNvSpPr>
            <a:spLocks noGrp="1"/>
          </p:cNvSpPr>
          <p:nvPr>
            <p:ph type="title"/>
          </p:nvPr>
        </p:nvSpPr>
        <p:spPr/>
        <p:txBody>
          <a:bodyPr>
            <a:normAutofit/>
          </a:bodyPr>
          <a:lstStyle/>
          <a:p>
            <a:r>
              <a:rPr lang="en-US" dirty="0"/>
              <a:t>What is Propel?</a:t>
            </a:r>
            <a:r>
              <a:rPr lang="en-US" sz="2800" dirty="0"/>
              <a:t> The Deutsche Bank Account Innovation workstream</a:t>
            </a:r>
            <a:br>
              <a:rPr lang="en-US" dirty="0"/>
            </a:br>
            <a:r>
              <a:rPr lang="en-US" dirty="0"/>
              <a:t>	</a:t>
            </a:r>
          </a:p>
        </p:txBody>
      </p:sp>
      <p:sp>
        <p:nvSpPr>
          <p:cNvPr id="3" name="Content Placeholder 2">
            <a:extLst>
              <a:ext uri="{FF2B5EF4-FFF2-40B4-BE49-F238E27FC236}">
                <a16:creationId xmlns:a16="http://schemas.microsoft.com/office/drawing/2014/main" id="{DDCDF9D4-1E38-BA4D-9CBF-9142203A8EA8}"/>
              </a:ext>
            </a:extLst>
          </p:cNvPr>
          <p:cNvSpPr>
            <a:spLocks noGrp="1"/>
          </p:cNvSpPr>
          <p:nvPr>
            <p:ph idx="1"/>
          </p:nvPr>
        </p:nvSpPr>
        <p:spPr>
          <a:xfrm>
            <a:off x="691208" y="1554162"/>
            <a:ext cx="6629400" cy="5121275"/>
          </a:xfrm>
        </p:spPr>
        <p:txBody>
          <a:bodyPr>
            <a:normAutofit lnSpcReduction="10000"/>
          </a:bodyPr>
          <a:lstStyle/>
          <a:p>
            <a:pPr marL="342900" indent="-342900">
              <a:buFont typeface="Arial" panose="020B0604020202020204" pitchFamily="34" charset="0"/>
              <a:buChar char="•"/>
            </a:pPr>
            <a:r>
              <a:rPr lang="en-GB" b="0" dirty="0"/>
              <a:t>The Client Value Board is DXC’s mechanism for ensuring that it is developing the right solutions to service Deutsche Bank effectively on a Domain by Domain basis</a:t>
            </a:r>
          </a:p>
          <a:p>
            <a:pPr marL="342900" indent="-342900">
              <a:buFont typeface="Arial" panose="020B0604020202020204" pitchFamily="34" charset="0"/>
              <a:buChar char="•"/>
            </a:pPr>
            <a:r>
              <a:rPr lang="en-GB" dirty="0"/>
              <a:t>Propel</a:t>
            </a:r>
            <a:r>
              <a:rPr lang="en-GB" b="0" dirty="0"/>
              <a:t> is the innovation accelerator and incubator that allows DXC and Deutsche Bank to test technologies and concepts outside the typical constraints experienced in a large enterprise</a:t>
            </a:r>
          </a:p>
          <a:p>
            <a:pPr marL="342900" indent="-342900">
              <a:buFont typeface="Arial" panose="020B0604020202020204" pitchFamily="34" charset="0"/>
              <a:buChar char="•"/>
            </a:pPr>
            <a:r>
              <a:rPr lang="en-GB" b="0" dirty="0"/>
              <a:t>The benefit to Deutsche Bank is the experimental approach (faster, lower cost, reduced risk) in finding solutions to problems then scaled to production standards</a:t>
            </a:r>
          </a:p>
          <a:p>
            <a:pPr marL="342900" indent="-342900">
              <a:buFont typeface="Arial" panose="020B0604020202020204" pitchFamily="34" charset="0"/>
              <a:buChar char="•"/>
            </a:pPr>
            <a:r>
              <a:rPr lang="en-GB" b="0" dirty="0"/>
              <a:t>The benefit to DXC is to get a better forward-looking view of the direction of travel to pre-empt the services/skill/technologies needed to better serve Deutsche Bank in the best way possible</a:t>
            </a:r>
          </a:p>
          <a:p>
            <a:endParaRPr lang="en-GB" b="0" dirty="0"/>
          </a:p>
          <a:p>
            <a:pPr marL="342900" indent="-342900">
              <a:buFont typeface="Arial" panose="020B0604020202020204" pitchFamily="34" charset="0"/>
              <a:buChar char="•"/>
            </a:pPr>
            <a:endParaRPr lang="en-US" dirty="0"/>
          </a:p>
        </p:txBody>
      </p:sp>
      <p:sp>
        <p:nvSpPr>
          <p:cNvPr id="6" name="Folded Corner 5">
            <a:extLst>
              <a:ext uri="{FF2B5EF4-FFF2-40B4-BE49-F238E27FC236}">
                <a16:creationId xmlns:a16="http://schemas.microsoft.com/office/drawing/2014/main" id="{C0EED60B-232A-4341-9FE7-1F9DD1451CFB}"/>
              </a:ext>
            </a:extLst>
          </p:cNvPr>
          <p:cNvSpPr/>
          <p:nvPr/>
        </p:nvSpPr>
        <p:spPr>
          <a:xfrm>
            <a:off x="7531224" y="1348581"/>
            <a:ext cx="5642850" cy="2439887"/>
          </a:xfrm>
          <a:prstGeom prst="foldedCorner">
            <a:avLst/>
          </a:prstGeom>
          <a:solidFill>
            <a:schemeClr val="accent3">
              <a:lumMod val="40000"/>
              <a:lumOff val="60000"/>
            </a:schemeClr>
          </a:solidFill>
          <a:ln w="6350">
            <a:solidFill>
              <a:schemeClr val="accent1"/>
            </a:solidFill>
          </a:ln>
        </p:spPr>
        <p:style>
          <a:lnRef idx="0">
            <a:schemeClr val="accent1"/>
          </a:lnRef>
          <a:fillRef idx="1">
            <a:schemeClr val="accent1"/>
          </a:fillRef>
          <a:effectRef idx="0">
            <a:schemeClr val="accent1"/>
          </a:effectRef>
          <a:fontRef idx="minor">
            <a:schemeClr val="lt1"/>
          </a:fontRef>
        </p:style>
        <p:txBody>
          <a:bodyPr rtlCol="0" anchor="t"/>
          <a:lstStyle/>
          <a:p>
            <a:r>
              <a:rPr lang="en-US" sz="1600" dirty="0">
                <a:solidFill>
                  <a:schemeClr val="tx1"/>
                </a:solidFill>
              </a:rPr>
              <a:t>Example Experiment #1</a:t>
            </a:r>
          </a:p>
          <a:p>
            <a:endParaRPr lang="en-US" sz="1600" dirty="0">
              <a:solidFill>
                <a:schemeClr val="tx1"/>
              </a:solidFill>
            </a:endParaRPr>
          </a:p>
          <a:p>
            <a:r>
              <a:rPr lang="en-US" sz="1600" dirty="0">
                <a:solidFill>
                  <a:schemeClr val="tx1"/>
                </a:solidFill>
              </a:rPr>
              <a:t>HYP: Clients depend on applications with limited documentation or developer knowledge of *IBOR-related activity in the codebase that will need remediation.</a:t>
            </a:r>
          </a:p>
          <a:p>
            <a:endParaRPr lang="en-US" sz="1600" dirty="0">
              <a:solidFill>
                <a:schemeClr val="tx1"/>
              </a:solidFill>
            </a:endParaRPr>
          </a:p>
          <a:p>
            <a:r>
              <a:rPr lang="en-US" sz="1600" dirty="0">
                <a:solidFill>
                  <a:schemeClr val="tx1"/>
                </a:solidFill>
              </a:rPr>
              <a:t>TEST: Can we use an innovate bug-finding tool to identify instances of *IBOR-related code that will need remediation without laborious and error-prone, manual code scanning.</a:t>
            </a:r>
          </a:p>
        </p:txBody>
      </p:sp>
      <p:sp>
        <p:nvSpPr>
          <p:cNvPr id="7" name="Folded Corner 6">
            <a:extLst>
              <a:ext uri="{FF2B5EF4-FFF2-40B4-BE49-F238E27FC236}">
                <a16:creationId xmlns:a16="http://schemas.microsoft.com/office/drawing/2014/main" id="{A98AF157-4ED8-B74D-B192-0DE731BCF0DB}"/>
              </a:ext>
            </a:extLst>
          </p:cNvPr>
          <p:cNvSpPr/>
          <p:nvPr/>
        </p:nvSpPr>
        <p:spPr>
          <a:xfrm>
            <a:off x="8055656" y="3970784"/>
            <a:ext cx="6100304" cy="3312367"/>
          </a:xfrm>
          <a:prstGeom prst="foldedCorner">
            <a:avLst/>
          </a:prstGeom>
          <a:solidFill>
            <a:schemeClr val="accent3">
              <a:lumMod val="40000"/>
              <a:lumOff val="60000"/>
            </a:schemeClr>
          </a:solidFill>
          <a:ln w="6350">
            <a:solidFill>
              <a:schemeClr val="accent1"/>
            </a:solidFill>
          </a:ln>
        </p:spPr>
        <p:style>
          <a:lnRef idx="0">
            <a:schemeClr val="accent1"/>
          </a:lnRef>
          <a:fillRef idx="1">
            <a:schemeClr val="accent1"/>
          </a:fillRef>
          <a:effectRef idx="0">
            <a:schemeClr val="accent1"/>
          </a:effectRef>
          <a:fontRef idx="minor">
            <a:schemeClr val="lt1"/>
          </a:fontRef>
        </p:style>
        <p:txBody>
          <a:bodyPr rtlCol="0" anchor="t"/>
          <a:lstStyle/>
          <a:p>
            <a:r>
              <a:rPr lang="en-US" sz="1600" dirty="0">
                <a:solidFill>
                  <a:schemeClr val="tx1"/>
                </a:solidFill>
              </a:rPr>
              <a:t>Example Experiment #2</a:t>
            </a:r>
          </a:p>
          <a:p>
            <a:endParaRPr lang="en-US" sz="1600" dirty="0">
              <a:solidFill>
                <a:schemeClr val="tx1"/>
              </a:solidFill>
            </a:endParaRPr>
          </a:p>
          <a:p>
            <a:r>
              <a:rPr lang="en-US" sz="1600" dirty="0">
                <a:solidFill>
                  <a:schemeClr val="tx1"/>
                </a:solidFill>
              </a:rPr>
              <a:t>HYP: Insider threat detection often happens after the activity is identified. An enterprise that can intercept potentially malicious activity and prompt an authentication event can protect their organization from reputational and commercial impact and also improve employee user experience by reducing false positive/access denied events</a:t>
            </a:r>
          </a:p>
          <a:p>
            <a:endParaRPr lang="en-US" sz="1600" dirty="0">
              <a:solidFill>
                <a:schemeClr val="tx1"/>
              </a:solidFill>
            </a:endParaRPr>
          </a:p>
          <a:p>
            <a:r>
              <a:rPr lang="en-US" sz="1600" dirty="0">
                <a:solidFill>
                  <a:schemeClr val="tx1"/>
                </a:solidFill>
              </a:rPr>
              <a:t>TEST: Integrate an innovative Multi-Factor Authentication solution and an advanced explainable AI product to detect anomalous user behavior in the corporate estate and route actions appropriately (SOC, Auth event, Access Denied </a:t>
            </a:r>
            <a:r>
              <a:rPr lang="en-US" sz="1600" dirty="0" err="1">
                <a:solidFill>
                  <a:schemeClr val="tx1"/>
                </a:solidFill>
              </a:rPr>
              <a:t>etc</a:t>
            </a:r>
            <a:r>
              <a:rPr lang="en-US" sz="1600" dirty="0">
                <a:solidFill>
                  <a:schemeClr val="tx1"/>
                </a:solidFill>
              </a:rPr>
              <a:t>)</a:t>
            </a:r>
          </a:p>
          <a:p>
            <a:endParaRPr lang="en-US" sz="1600" dirty="0">
              <a:solidFill>
                <a:schemeClr val="tx1"/>
              </a:solidFill>
            </a:endParaRPr>
          </a:p>
        </p:txBody>
      </p:sp>
    </p:spTree>
    <p:extLst>
      <p:ext uri="{BB962C8B-B14F-4D97-AF65-F5344CB8AC3E}">
        <p14:creationId xmlns:p14="http://schemas.microsoft.com/office/powerpoint/2010/main" val="355551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9E020177-A725-7641-B2E7-14829B3EFB2D}"/>
              </a:ext>
            </a:extLst>
          </p:cNvPr>
          <p:cNvGrpSpPr/>
          <p:nvPr/>
        </p:nvGrpSpPr>
        <p:grpSpPr>
          <a:xfrm>
            <a:off x="1178544" y="1463982"/>
            <a:ext cx="11611342" cy="6513334"/>
            <a:chOff x="1178544" y="1463982"/>
            <a:chExt cx="11611342" cy="6513334"/>
          </a:xfrm>
        </p:grpSpPr>
        <p:sp>
          <p:nvSpPr>
            <p:cNvPr id="5" name="TextBox 4">
              <a:extLst>
                <a:ext uri="{FF2B5EF4-FFF2-40B4-BE49-F238E27FC236}">
                  <a16:creationId xmlns:a16="http://schemas.microsoft.com/office/drawing/2014/main" id="{53EDFE0F-3AA9-2D4E-AB9D-DAFB87BA4147}"/>
                </a:ext>
              </a:extLst>
            </p:cNvPr>
            <p:cNvSpPr txBox="1"/>
            <p:nvPr/>
          </p:nvSpPr>
          <p:spPr>
            <a:xfrm>
              <a:off x="5605468" y="7441785"/>
              <a:ext cx="3234988" cy="535531"/>
            </a:xfrm>
            <a:prstGeom prst="rect">
              <a:avLst/>
            </a:prstGeom>
            <a:solidFill>
              <a:schemeClr val="bg1"/>
            </a:solidFill>
          </p:spPr>
          <p:txBody>
            <a:bodyPr wrap="none" rtlCol="0">
              <a:spAutoFit/>
            </a:bodyPr>
            <a:lstStyle/>
            <a:p>
              <a:r>
                <a:rPr lang="en-US" dirty="0"/>
                <a:t>Client Value Board</a:t>
              </a:r>
            </a:p>
          </p:txBody>
        </p:sp>
        <p:sp>
          <p:nvSpPr>
            <p:cNvPr id="6" name="Donut 131">
              <a:extLst>
                <a:ext uri="{FF2B5EF4-FFF2-40B4-BE49-F238E27FC236}">
                  <a16:creationId xmlns:a16="http://schemas.microsoft.com/office/drawing/2014/main" id="{202F68A2-38F1-634E-99EF-590198D03876}"/>
                </a:ext>
              </a:extLst>
            </p:cNvPr>
            <p:cNvSpPr/>
            <p:nvPr/>
          </p:nvSpPr>
          <p:spPr>
            <a:xfrm>
              <a:off x="1178544" y="1618205"/>
              <a:ext cx="11611342" cy="5634783"/>
            </a:xfrm>
            <a:prstGeom prst="donut">
              <a:avLst>
                <a:gd name="adj" fmla="val 4752"/>
              </a:avLst>
            </a:prstGeom>
            <a:no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7" name="Triangle 6">
              <a:extLst>
                <a:ext uri="{FF2B5EF4-FFF2-40B4-BE49-F238E27FC236}">
                  <a16:creationId xmlns:a16="http://schemas.microsoft.com/office/drawing/2014/main" id="{61C91C41-2794-1D4C-8B8D-AF993900E453}"/>
                </a:ext>
              </a:extLst>
            </p:cNvPr>
            <p:cNvSpPr/>
            <p:nvPr/>
          </p:nvSpPr>
          <p:spPr>
            <a:xfrm rot="16200000">
              <a:off x="6740797" y="6956934"/>
              <a:ext cx="576482" cy="387848"/>
            </a:xfrm>
            <a:prstGeom prst="triangle">
              <a:avLst/>
            </a:prstGeom>
            <a:solidFill>
              <a:schemeClr val="bg2"/>
            </a:solid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8" name="Triangle 7">
              <a:extLst>
                <a:ext uri="{FF2B5EF4-FFF2-40B4-BE49-F238E27FC236}">
                  <a16:creationId xmlns:a16="http://schemas.microsoft.com/office/drawing/2014/main" id="{72F9EA72-EEDE-5C4A-A9E5-C426388F4C0E}"/>
                </a:ext>
              </a:extLst>
            </p:cNvPr>
            <p:cNvSpPr/>
            <p:nvPr/>
          </p:nvSpPr>
          <p:spPr>
            <a:xfrm rot="5400000">
              <a:off x="6934721" y="1558299"/>
              <a:ext cx="576482" cy="387848"/>
            </a:xfrm>
            <a:prstGeom prst="triangle">
              <a:avLst/>
            </a:prstGeom>
            <a:solidFill>
              <a:schemeClr val="bg2"/>
            </a:solidFill>
            <a:ln w="38100">
              <a:solidFill>
                <a:schemeClr val="bg2">
                  <a:lumMod val="85000"/>
                </a:schemeClr>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grpSp>
      <p:grpSp>
        <p:nvGrpSpPr>
          <p:cNvPr id="25" name="Group 24">
            <a:extLst>
              <a:ext uri="{FF2B5EF4-FFF2-40B4-BE49-F238E27FC236}">
                <a16:creationId xmlns:a16="http://schemas.microsoft.com/office/drawing/2014/main" id="{E25833EA-2AEA-214A-AD3A-5E229BAC3120}"/>
              </a:ext>
            </a:extLst>
          </p:cNvPr>
          <p:cNvGrpSpPr/>
          <p:nvPr/>
        </p:nvGrpSpPr>
        <p:grpSpPr>
          <a:xfrm>
            <a:off x="4196091" y="2283122"/>
            <a:ext cx="4272636" cy="1686037"/>
            <a:chOff x="4196091" y="2283122"/>
            <a:chExt cx="4272636" cy="1686037"/>
          </a:xfrm>
        </p:grpSpPr>
        <p:pic>
          <p:nvPicPr>
            <p:cNvPr id="10" name="Picture 9">
              <a:extLst>
                <a:ext uri="{FF2B5EF4-FFF2-40B4-BE49-F238E27FC236}">
                  <a16:creationId xmlns:a16="http://schemas.microsoft.com/office/drawing/2014/main" id="{C8AF5543-0D08-EA4E-BB27-BBD1035B61ED}"/>
                </a:ext>
              </a:extLst>
            </p:cNvPr>
            <p:cNvPicPr>
              <a:picLocks noChangeAspect="1"/>
            </p:cNvPicPr>
            <p:nvPr/>
          </p:nvPicPr>
          <p:blipFill>
            <a:blip r:embed="rId2"/>
            <a:stretch>
              <a:fillRect/>
            </a:stretch>
          </p:blipFill>
          <p:spPr>
            <a:xfrm>
              <a:off x="4624140" y="2283122"/>
              <a:ext cx="3844587" cy="1686037"/>
            </a:xfrm>
            <a:prstGeom prst="rect">
              <a:avLst/>
            </a:prstGeom>
            <a:solidFill>
              <a:schemeClr val="bg2"/>
            </a:solidFill>
            <a:ln w="3175">
              <a:solidFill>
                <a:schemeClr val="tx2"/>
              </a:solidFill>
            </a:ln>
          </p:spPr>
        </p:pic>
        <p:sp>
          <p:nvSpPr>
            <p:cNvPr id="11" name="TextBox 10">
              <a:extLst>
                <a:ext uri="{FF2B5EF4-FFF2-40B4-BE49-F238E27FC236}">
                  <a16:creationId xmlns:a16="http://schemas.microsoft.com/office/drawing/2014/main" id="{DA8021B1-8B1B-314B-BC15-9332605A39AB}"/>
                </a:ext>
              </a:extLst>
            </p:cNvPr>
            <p:cNvSpPr txBox="1"/>
            <p:nvPr/>
          </p:nvSpPr>
          <p:spPr>
            <a:xfrm rot="16200000">
              <a:off x="3609322" y="2916853"/>
              <a:ext cx="1592111" cy="418574"/>
            </a:xfrm>
            <a:prstGeom prst="rect">
              <a:avLst/>
            </a:prstGeom>
            <a:noFill/>
          </p:spPr>
          <p:txBody>
            <a:bodyPr wrap="none" rtlCol="0">
              <a:spAutoFit/>
            </a:bodyPr>
            <a:lstStyle/>
            <a:p>
              <a:r>
                <a:rPr lang="en-US" sz="2000" dirty="0"/>
                <a:t>Deutsche</a:t>
              </a:r>
              <a:r>
                <a:rPr lang="en-US" sz="2400" dirty="0"/>
                <a:t> </a:t>
              </a:r>
              <a:r>
                <a:rPr lang="en-US" sz="2000" dirty="0"/>
                <a:t>BVF</a:t>
              </a:r>
              <a:endParaRPr lang="en-US" sz="2400" dirty="0"/>
            </a:p>
          </p:txBody>
        </p:sp>
      </p:grpSp>
      <p:grpSp>
        <p:nvGrpSpPr>
          <p:cNvPr id="24" name="Group 23">
            <a:extLst>
              <a:ext uri="{FF2B5EF4-FFF2-40B4-BE49-F238E27FC236}">
                <a16:creationId xmlns:a16="http://schemas.microsoft.com/office/drawing/2014/main" id="{AA228B6D-2D08-664D-A515-75644ACD2FB0}"/>
              </a:ext>
            </a:extLst>
          </p:cNvPr>
          <p:cNvGrpSpPr/>
          <p:nvPr/>
        </p:nvGrpSpPr>
        <p:grpSpPr>
          <a:xfrm>
            <a:off x="692479" y="3324527"/>
            <a:ext cx="2651972" cy="1604504"/>
            <a:chOff x="692479" y="3324527"/>
            <a:chExt cx="2651972" cy="1604504"/>
          </a:xfrm>
        </p:grpSpPr>
        <p:pic>
          <p:nvPicPr>
            <p:cNvPr id="13" name="Picture 12">
              <a:extLst>
                <a:ext uri="{FF2B5EF4-FFF2-40B4-BE49-F238E27FC236}">
                  <a16:creationId xmlns:a16="http://schemas.microsoft.com/office/drawing/2014/main" id="{E5B38ADD-0698-1249-8C5D-BA9C84263D79}"/>
                </a:ext>
              </a:extLst>
            </p:cNvPr>
            <p:cNvPicPr>
              <a:picLocks noChangeAspect="1"/>
            </p:cNvPicPr>
            <p:nvPr/>
          </p:nvPicPr>
          <p:blipFill>
            <a:blip r:embed="rId3"/>
            <a:stretch>
              <a:fillRect/>
            </a:stretch>
          </p:blipFill>
          <p:spPr>
            <a:xfrm>
              <a:off x="1116633" y="3478963"/>
              <a:ext cx="2227818" cy="1348508"/>
            </a:xfrm>
            <a:prstGeom prst="rect">
              <a:avLst/>
            </a:prstGeom>
          </p:spPr>
        </p:pic>
        <p:sp>
          <p:nvSpPr>
            <p:cNvPr id="14" name="TextBox 13">
              <a:extLst>
                <a:ext uri="{FF2B5EF4-FFF2-40B4-BE49-F238E27FC236}">
                  <a16:creationId xmlns:a16="http://schemas.microsoft.com/office/drawing/2014/main" id="{C004A441-30A7-5649-B476-647B77D97287}"/>
                </a:ext>
              </a:extLst>
            </p:cNvPr>
            <p:cNvSpPr txBox="1"/>
            <p:nvPr/>
          </p:nvSpPr>
          <p:spPr>
            <a:xfrm rot="16200000">
              <a:off x="71609" y="3945397"/>
              <a:ext cx="1604504" cy="362764"/>
            </a:xfrm>
            <a:prstGeom prst="rect">
              <a:avLst/>
            </a:prstGeom>
            <a:noFill/>
          </p:spPr>
          <p:txBody>
            <a:bodyPr wrap="none" rtlCol="0">
              <a:spAutoFit/>
            </a:bodyPr>
            <a:lstStyle/>
            <a:p>
              <a:r>
                <a:rPr lang="en-US" sz="2000" dirty="0"/>
                <a:t>DXC Initiatives</a:t>
              </a:r>
            </a:p>
          </p:txBody>
        </p:sp>
      </p:grpSp>
      <p:grpSp>
        <p:nvGrpSpPr>
          <p:cNvPr id="23" name="Group 22">
            <a:extLst>
              <a:ext uri="{FF2B5EF4-FFF2-40B4-BE49-F238E27FC236}">
                <a16:creationId xmlns:a16="http://schemas.microsoft.com/office/drawing/2014/main" id="{E0FBFB2A-6346-FB4B-AD38-AA1D56948402}"/>
              </a:ext>
            </a:extLst>
          </p:cNvPr>
          <p:cNvGrpSpPr/>
          <p:nvPr/>
        </p:nvGrpSpPr>
        <p:grpSpPr>
          <a:xfrm>
            <a:off x="9773894" y="2517065"/>
            <a:ext cx="2799875" cy="1509358"/>
            <a:chOff x="9773894" y="2517065"/>
            <a:chExt cx="2799875" cy="1509358"/>
          </a:xfrm>
        </p:grpSpPr>
        <p:pic>
          <p:nvPicPr>
            <p:cNvPr id="16" name="Picture 15">
              <a:extLst>
                <a:ext uri="{FF2B5EF4-FFF2-40B4-BE49-F238E27FC236}">
                  <a16:creationId xmlns:a16="http://schemas.microsoft.com/office/drawing/2014/main" id="{99301D8E-827F-8845-9F43-4682BF2D167F}"/>
                </a:ext>
              </a:extLst>
            </p:cNvPr>
            <p:cNvPicPr>
              <a:picLocks noChangeAspect="1"/>
            </p:cNvPicPr>
            <p:nvPr/>
          </p:nvPicPr>
          <p:blipFill>
            <a:blip r:embed="rId4"/>
            <a:stretch>
              <a:fillRect/>
            </a:stretch>
          </p:blipFill>
          <p:spPr>
            <a:xfrm>
              <a:off x="9773894" y="2517065"/>
              <a:ext cx="2181193" cy="1046177"/>
            </a:xfrm>
            <a:prstGeom prst="rect">
              <a:avLst/>
            </a:prstGeom>
            <a:solidFill>
              <a:schemeClr val="bg2"/>
            </a:solidFill>
            <a:ln w="6350">
              <a:solidFill>
                <a:schemeClr val="tx1"/>
              </a:solidFill>
            </a:ln>
          </p:spPr>
        </p:pic>
        <p:pic>
          <p:nvPicPr>
            <p:cNvPr id="17" name="Picture 16">
              <a:extLst>
                <a:ext uri="{FF2B5EF4-FFF2-40B4-BE49-F238E27FC236}">
                  <a16:creationId xmlns:a16="http://schemas.microsoft.com/office/drawing/2014/main" id="{D7E4E3CB-15FB-A942-807C-BE088CB88699}"/>
                </a:ext>
              </a:extLst>
            </p:cNvPr>
            <p:cNvPicPr>
              <a:picLocks noChangeAspect="1"/>
            </p:cNvPicPr>
            <p:nvPr/>
          </p:nvPicPr>
          <p:blipFill>
            <a:blip r:embed="rId4"/>
            <a:stretch>
              <a:fillRect/>
            </a:stretch>
          </p:blipFill>
          <p:spPr>
            <a:xfrm>
              <a:off x="10083235" y="2748656"/>
              <a:ext cx="2181193" cy="1046177"/>
            </a:xfrm>
            <a:prstGeom prst="rect">
              <a:avLst/>
            </a:prstGeom>
            <a:solidFill>
              <a:schemeClr val="bg2"/>
            </a:solidFill>
            <a:ln w="6350">
              <a:solidFill>
                <a:schemeClr val="tx1"/>
              </a:solidFill>
            </a:ln>
          </p:spPr>
        </p:pic>
        <p:pic>
          <p:nvPicPr>
            <p:cNvPr id="18" name="Picture 17">
              <a:extLst>
                <a:ext uri="{FF2B5EF4-FFF2-40B4-BE49-F238E27FC236}">
                  <a16:creationId xmlns:a16="http://schemas.microsoft.com/office/drawing/2014/main" id="{44250F8E-E63F-844C-8FB8-995952731D6C}"/>
                </a:ext>
              </a:extLst>
            </p:cNvPr>
            <p:cNvPicPr>
              <a:picLocks noChangeAspect="1"/>
            </p:cNvPicPr>
            <p:nvPr/>
          </p:nvPicPr>
          <p:blipFill>
            <a:blip r:embed="rId4"/>
            <a:stretch>
              <a:fillRect/>
            </a:stretch>
          </p:blipFill>
          <p:spPr>
            <a:xfrm>
              <a:off x="10392576" y="2980246"/>
              <a:ext cx="2181193" cy="1046177"/>
            </a:xfrm>
            <a:prstGeom prst="rect">
              <a:avLst/>
            </a:prstGeom>
            <a:solidFill>
              <a:schemeClr val="bg2"/>
            </a:solidFill>
            <a:ln w="6350">
              <a:solidFill>
                <a:schemeClr val="tx1"/>
              </a:solidFill>
            </a:ln>
          </p:spPr>
        </p:pic>
      </p:grpSp>
      <p:sp>
        <p:nvSpPr>
          <p:cNvPr id="19" name="Cloud 18">
            <a:extLst>
              <a:ext uri="{FF2B5EF4-FFF2-40B4-BE49-F238E27FC236}">
                <a16:creationId xmlns:a16="http://schemas.microsoft.com/office/drawing/2014/main" id="{3206D1FF-908B-2942-BB64-BEDEEE635D5E}"/>
              </a:ext>
            </a:extLst>
          </p:cNvPr>
          <p:cNvSpPr/>
          <p:nvPr/>
        </p:nvSpPr>
        <p:spPr>
          <a:xfrm>
            <a:off x="10533857" y="1018456"/>
            <a:ext cx="2455656" cy="1106603"/>
          </a:xfrm>
          <a:prstGeom prst="cloud">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dirty="0">
                <a:solidFill>
                  <a:schemeClr val="tx2"/>
                </a:solidFill>
              </a:rPr>
              <a:t>DXC / Client Innovation Ecosystem</a:t>
            </a:r>
          </a:p>
        </p:txBody>
      </p:sp>
      <p:sp>
        <p:nvSpPr>
          <p:cNvPr id="20" name="Bent Arrow 19">
            <a:extLst>
              <a:ext uri="{FF2B5EF4-FFF2-40B4-BE49-F238E27FC236}">
                <a16:creationId xmlns:a16="http://schemas.microsoft.com/office/drawing/2014/main" id="{E103A157-972D-4549-AF9E-D357965EEE24}"/>
              </a:ext>
            </a:extLst>
          </p:cNvPr>
          <p:cNvSpPr/>
          <p:nvPr/>
        </p:nvSpPr>
        <p:spPr>
          <a:xfrm>
            <a:off x="9954115" y="1558926"/>
            <a:ext cx="506642" cy="842342"/>
          </a:xfrm>
          <a:prstGeom prst="ben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sz="2000">
              <a:solidFill>
                <a:schemeClr val="tx2"/>
              </a:solidFill>
            </a:endParaRPr>
          </a:p>
        </p:txBody>
      </p:sp>
      <p:sp>
        <p:nvSpPr>
          <p:cNvPr id="21" name="Bent Arrow 20">
            <a:extLst>
              <a:ext uri="{FF2B5EF4-FFF2-40B4-BE49-F238E27FC236}">
                <a16:creationId xmlns:a16="http://schemas.microsoft.com/office/drawing/2014/main" id="{B7F82B61-118A-A841-A47D-832EFB1779D0}"/>
              </a:ext>
            </a:extLst>
          </p:cNvPr>
          <p:cNvSpPr/>
          <p:nvPr/>
        </p:nvSpPr>
        <p:spPr>
          <a:xfrm rot="10800000">
            <a:off x="12355559" y="1860797"/>
            <a:ext cx="506642" cy="1046178"/>
          </a:xfrm>
          <a:prstGeom prst="ben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sp>
        <p:nvSpPr>
          <p:cNvPr id="27" name="Rounded Rectangle 26">
            <a:extLst>
              <a:ext uri="{FF2B5EF4-FFF2-40B4-BE49-F238E27FC236}">
                <a16:creationId xmlns:a16="http://schemas.microsoft.com/office/drawing/2014/main" id="{51DD48B2-13D7-A744-A471-CE0A9FE5D73C}"/>
              </a:ext>
            </a:extLst>
          </p:cNvPr>
          <p:cNvSpPr/>
          <p:nvPr/>
        </p:nvSpPr>
        <p:spPr>
          <a:xfrm>
            <a:off x="2535591" y="5353357"/>
            <a:ext cx="2387945" cy="729240"/>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1800" dirty="0">
                <a:solidFill>
                  <a:schemeClr val="tx2"/>
                </a:solidFill>
              </a:rPr>
              <a:t>Account Technical Strategy / Principles</a:t>
            </a:r>
            <a:endParaRPr lang="en-US" sz="1800" dirty="0">
              <a:solidFill>
                <a:schemeClr val="tx2"/>
              </a:solidFill>
            </a:endParaRPr>
          </a:p>
        </p:txBody>
      </p:sp>
      <p:sp>
        <p:nvSpPr>
          <p:cNvPr id="28" name="Rounded Rectangle 27">
            <a:extLst>
              <a:ext uri="{FF2B5EF4-FFF2-40B4-BE49-F238E27FC236}">
                <a16:creationId xmlns:a16="http://schemas.microsoft.com/office/drawing/2014/main" id="{CE0FA5E3-DD9D-3F41-9563-D1C974EDDD35}"/>
              </a:ext>
            </a:extLst>
          </p:cNvPr>
          <p:cNvSpPr/>
          <p:nvPr/>
        </p:nvSpPr>
        <p:spPr>
          <a:xfrm>
            <a:off x="2543912" y="6482348"/>
            <a:ext cx="2387945" cy="719683"/>
          </a:xfrm>
          <a:prstGeom prst="roundRect">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1800" dirty="0">
                <a:solidFill>
                  <a:schemeClr val="tx2"/>
                </a:solidFill>
              </a:rPr>
              <a:t>Technical Risk Register</a:t>
            </a:r>
            <a:endParaRPr lang="en-US" sz="1800" dirty="0">
              <a:solidFill>
                <a:schemeClr val="tx2"/>
              </a:solidFill>
            </a:endParaRPr>
          </a:p>
        </p:txBody>
      </p:sp>
      <p:grpSp>
        <p:nvGrpSpPr>
          <p:cNvPr id="22" name="Group 21">
            <a:extLst>
              <a:ext uri="{FF2B5EF4-FFF2-40B4-BE49-F238E27FC236}">
                <a16:creationId xmlns:a16="http://schemas.microsoft.com/office/drawing/2014/main" id="{C0590D74-BFF1-9048-8DBA-D4EF83604968}"/>
              </a:ext>
            </a:extLst>
          </p:cNvPr>
          <p:cNvGrpSpPr/>
          <p:nvPr/>
        </p:nvGrpSpPr>
        <p:grpSpPr>
          <a:xfrm>
            <a:off x="690463" y="1618206"/>
            <a:ext cx="3505628" cy="1652701"/>
            <a:chOff x="690463" y="1618206"/>
            <a:chExt cx="3505628" cy="1652701"/>
          </a:xfrm>
        </p:grpSpPr>
        <p:sp>
          <p:nvSpPr>
            <p:cNvPr id="39" name="Rounded Rectangle 38">
              <a:extLst>
                <a:ext uri="{FF2B5EF4-FFF2-40B4-BE49-F238E27FC236}">
                  <a16:creationId xmlns:a16="http://schemas.microsoft.com/office/drawing/2014/main" id="{B430A9BE-C305-A54B-AE25-55B95BD9DBD7}"/>
                </a:ext>
              </a:extLst>
            </p:cNvPr>
            <p:cNvSpPr/>
            <p:nvPr/>
          </p:nvSpPr>
          <p:spPr>
            <a:xfrm>
              <a:off x="1287487" y="2766223"/>
              <a:ext cx="2048643" cy="477338"/>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US" sz="2000"/>
                <a:t>DB Redbook</a:t>
              </a:r>
              <a:endParaRPr lang="en-US" sz="2000" dirty="0"/>
            </a:p>
          </p:txBody>
        </p:sp>
        <p:sp>
          <p:nvSpPr>
            <p:cNvPr id="40" name="Rounded Rectangle 39">
              <a:extLst>
                <a:ext uri="{FF2B5EF4-FFF2-40B4-BE49-F238E27FC236}">
                  <a16:creationId xmlns:a16="http://schemas.microsoft.com/office/drawing/2014/main" id="{D3A1105D-8560-534D-A0C3-C291BCBBBA27}"/>
                </a:ext>
              </a:extLst>
            </p:cNvPr>
            <p:cNvSpPr/>
            <p:nvPr/>
          </p:nvSpPr>
          <p:spPr>
            <a:xfrm>
              <a:off x="1287487" y="2205887"/>
              <a:ext cx="2048643" cy="477338"/>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t>Regulation </a:t>
              </a:r>
              <a:endParaRPr lang="en-US" sz="2000" dirty="0"/>
            </a:p>
          </p:txBody>
        </p:sp>
        <p:sp>
          <p:nvSpPr>
            <p:cNvPr id="41" name="Rounded Rectangle 40">
              <a:extLst>
                <a:ext uri="{FF2B5EF4-FFF2-40B4-BE49-F238E27FC236}">
                  <a16:creationId xmlns:a16="http://schemas.microsoft.com/office/drawing/2014/main" id="{A030FAC4-EF87-7047-AE25-8E38ECC3FF42}"/>
                </a:ext>
              </a:extLst>
            </p:cNvPr>
            <p:cNvSpPr/>
            <p:nvPr/>
          </p:nvSpPr>
          <p:spPr>
            <a:xfrm>
              <a:off x="1287487" y="1647721"/>
              <a:ext cx="2048643" cy="477338"/>
            </a:xfrm>
            <a:prstGeom prst="roundRect">
              <a:avLst/>
            </a:prstGeom>
            <a:solidFill>
              <a:schemeClr val="tx2">
                <a:lumMod val="65000"/>
                <a:lumOff val="35000"/>
              </a:schemeClr>
            </a:solidFill>
            <a:ln>
              <a:noFill/>
            </a:ln>
          </p:spPr>
          <p:style>
            <a:lnRef idx="0">
              <a:schemeClr val="accent1"/>
            </a:lnRef>
            <a:fillRef idx="1">
              <a:schemeClr val="accent1"/>
            </a:fillRef>
            <a:effectRef idx="0">
              <a:schemeClr val="accent1"/>
            </a:effectRef>
            <a:fontRef idx="minor">
              <a:schemeClr val="lt1"/>
            </a:fontRef>
          </p:style>
          <p:txBody>
            <a:bodyPr rtlCol="0" anchor="ctr"/>
            <a:lstStyle/>
            <a:p>
              <a:pPr algn="ctr"/>
              <a:r>
                <a:rPr lang="en-GB" sz="2000" dirty="0"/>
                <a:t>Policies </a:t>
              </a:r>
              <a:endParaRPr lang="en-US" sz="2000" dirty="0"/>
            </a:p>
          </p:txBody>
        </p:sp>
        <p:sp>
          <p:nvSpPr>
            <p:cNvPr id="42" name="TextBox 41">
              <a:extLst>
                <a:ext uri="{FF2B5EF4-FFF2-40B4-BE49-F238E27FC236}">
                  <a16:creationId xmlns:a16="http://schemas.microsoft.com/office/drawing/2014/main" id="{B70ABC91-2303-E748-AB15-E7169F30C7D5}"/>
                </a:ext>
              </a:extLst>
            </p:cNvPr>
            <p:cNvSpPr txBox="1"/>
            <p:nvPr/>
          </p:nvSpPr>
          <p:spPr>
            <a:xfrm rot="16200000">
              <a:off x="95091" y="2213578"/>
              <a:ext cx="1652701" cy="461957"/>
            </a:xfrm>
            <a:prstGeom prst="rect">
              <a:avLst/>
            </a:prstGeom>
            <a:noFill/>
          </p:spPr>
          <p:txBody>
            <a:bodyPr wrap="none" rtlCol="0">
              <a:spAutoFit/>
            </a:bodyPr>
            <a:lstStyle/>
            <a:p>
              <a:r>
                <a:rPr lang="en-US" sz="2000" dirty="0"/>
                <a:t>Deutsche Bank</a:t>
              </a:r>
            </a:p>
          </p:txBody>
        </p:sp>
        <p:cxnSp>
          <p:nvCxnSpPr>
            <p:cNvPr id="43" name="Elbow Connector 42">
              <a:extLst>
                <a:ext uri="{FF2B5EF4-FFF2-40B4-BE49-F238E27FC236}">
                  <a16:creationId xmlns:a16="http://schemas.microsoft.com/office/drawing/2014/main" id="{505719D8-DE7E-EE4A-97AB-70AEFCEB6F5C}"/>
                </a:ext>
              </a:extLst>
            </p:cNvPr>
            <p:cNvCxnSpPr>
              <a:cxnSpLocks/>
              <a:stCxn id="41" idx="3"/>
              <a:endCxn id="11" idx="0"/>
            </p:cNvCxnSpPr>
            <p:nvPr/>
          </p:nvCxnSpPr>
          <p:spPr>
            <a:xfrm>
              <a:off x="3336130" y="1886390"/>
              <a:ext cx="859961" cy="1239750"/>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cxnSp>
          <p:nvCxnSpPr>
            <p:cNvPr id="44" name="Elbow Connector 43">
              <a:extLst>
                <a:ext uri="{FF2B5EF4-FFF2-40B4-BE49-F238E27FC236}">
                  <a16:creationId xmlns:a16="http://schemas.microsoft.com/office/drawing/2014/main" id="{CA15A33E-44D4-F448-817D-254F9F8E07FE}"/>
                </a:ext>
              </a:extLst>
            </p:cNvPr>
            <p:cNvCxnSpPr>
              <a:cxnSpLocks/>
              <a:stCxn id="40" idx="3"/>
              <a:endCxn id="11" idx="0"/>
            </p:cNvCxnSpPr>
            <p:nvPr/>
          </p:nvCxnSpPr>
          <p:spPr>
            <a:xfrm>
              <a:off x="3336130" y="2444556"/>
              <a:ext cx="859961" cy="681584"/>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cxnSp>
          <p:nvCxnSpPr>
            <p:cNvPr id="45" name="Elbow Connector 44">
              <a:extLst>
                <a:ext uri="{FF2B5EF4-FFF2-40B4-BE49-F238E27FC236}">
                  <a16:creationId xmlns:a16="http://schemas.microsoft.com/office/drawing/2014/main" id="{64FA504A-4D22-8148-A709-A28187DA0650}"/>
                </a:ext>
              </a:extLst>
            </p:cNvPr>
            <p:cNvCxnSpPr>
              <a:cxnSpLocks/>
              <a:stCxn id="39" idx="3"/>
              <a:endCxn id="11" idx="0"/>
            </p:cNvCxnSpPr>
            <p:nvPr/>
          </p:nvCxnSpPr>
          <p:spPr>
            <a:xfrm>
              <a:off x="3336130" y="3004892"/>
              <a:ext cx="859961" cy="121248"/>
            </a:xfrm>
            <a:prstGeom prst="bentConnector3">
              <a:avLst>
                <a:gd name="adj1" fmla="val 50000"/>
              </a:avLst>
            </a:prstGeom>
            <a:ln w="38100" cap="sq">
              <a:tailEnd type="triangle"/>
            </a:ln>
          </p:spPr>
          <p:style>
            <a:lnRef idx="1">
              <a:schemeClr val="accent1"/>
            </a:lnRef>
            <a:fillRef idx="0">
              <a:schemeClr val="accent1"/>
            </a:fillRef>
            <a:effectRef idx="0">
              <a:schemeClr val="accent1"/>
            </a:effectRef>
            <a:fontRef idx="minor">
              <a:schemeClr val="lt1"/>
            </a:fontRef>
          </p:style>
        </p:cxnSp>
      </p:grpSp>
      <p:cxnSp>
        <p:nvCxnSpPr>
          <p:cNvPr id="46" name="Elbow Connector 45">
            <a:extLst>
              <a:ext uri="{FF2B5EF4-FFF2-40B4-BE49-F238E27FC236}">
                <a16:creationId xmlns:a16="http://schemas.microsoft.com/office/drawing/2014/main" id="{10BD31D5-6B67-3443-9D6F-54D3B7A9E145}"/>
              </a:ext>
            </a:extLst>
          </p:cNvPr>
          <p:cNvCxnSpPr>
            <a:cxnSpLocks/>
            <a:stCxn id="13" idx="3"/>
            <a:endCxn id="11" idx="0"/>
          </p:cNvCxnSpPr>
          <p:nvPr/>
        </p:nvCxnSpPr>
        <p:spPr>
          <a:xfrm flipV="1">
            <a:off x="3344450" y="3126140"/>
            <a:ext cx="851640" cy="1027077"/>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47" name="Elbow Connector 46">
            <a:extLst>
              <a:ext uri="{FF2B5EF4-FFF2-40B4-BE49-F238E27FC236}">
                <a16:creationId xmlns:a16="http://schemas.microsoft.com/office/drawing/2014/main" id="{18E57113-09F8-7F4B-9AB8-426F8FC6E370}"/>
              </a:ext>
            </a:extLst>
          </p:cNvPr>
          <p:cNvCxnSpPr>
            <a:cxnSpLocks/>
            <a:stCxn id="30" idx="1"/>
            <a:endCxn id="27" idx="3"/>
          </p:cNvCxnSpPr>
          <p:nvPr/>
        </p:nvCxnSpPr>
        <p:spPr>
          <a:xfrm rot="10800000">
            <a:off x="4923536" y="5717977"/>
            <a:ext cx="1911578" cy="328404"/>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cxnSp>
        <p:nvCxnSpPr>
          <p:cNvPr id="48" name="Elbow Connector 47">
            <a:extLst>
              <a:ext uri="{FF2B5EF4-FFF2-40B4-BE49-F238E27FC236}">
                <a16:creationId xmlns:a16="http://schemas.microsoft.com/office/drawing/2014/main" id="{6A05A277-1835-924D-907C-3B2D311D8204}"/>
              </a:ext>
            </a:extLst>
          </p:cNvPr>
          <p:cNvCxnSpPr>
            <a:cxnSpLocks/>
            <a:stCxn id="30" idx="1"/>
            <a:endCxn id="28" idx="3"/>
          </p:cNvCxnSpPr>
          <p:nvPr/>
        </p:nvCxnSpPr>
        <p:spPr>
          <a:xfrm rot="10800000" flipV="1">
            <a:off x="4931858" y="6046380"/>
            <a:ext cx="1903257" cy="795809"/>
          </a:xfrm>
          <a:prstGeom prst="bentConnector3">
            <a:avLst>
              <a:gd name="adj1" fmla="val 50000"/>
            </a:avLst>
          </a:prstGeom>
          <a:ln w="38100" cap="sq">
            <a:tailEnd type="triangle" w="lg" len="lg"/>
          </a:ln>
        </p:spPr>
        <p:style>
          <a:lnRef idx="1">
            <a:schemeClr val="accent1"/>
          </a:lnRef>
          <a:fillRef idx="0">
            <a:schemeClr val="accent1"/>
          </a:fillRef>
          <a:effectRef idx="0">
            <a:schemeClr val="accent1"/>
          </a:effectRef>
          <a:fontRef idx="minor">
            <a:schemeClr val="lt1"/>
          </a:fontRef>
        </p:style>
      </p:cxnSp>
      <p:sp>
        <p:nvSpPr>
          <p:cNvPr id="51" name="Right Arrow 50">
            <a:extLst>
              <a:ext uri="{FF2B5EF4-FFF2-40B4-BE49-F238E27FC236}">
                <a16:creationId xmlns:a16="http://schemas.microsoft.com/office/drawing/2014/main" id="{B5A098F6-6238-D44D-B3FE-E5FA3F3FE1AE}"/>
              </a:ext>
            </a:extLst>
          </p:cNvPr>
          <p:cNvSpPr/>
          <p:nvPr/>
        </p:nvSpPr>
        <p:spPr>
          <a:xfrm>
            <a:off x="8961717" y="2857856"/>
            <a:ext cx="421335" cy="667671"/>
          </a:xfrm>
          <a:prstGeom prst="rightArrow">
            <a:avLst/>
          </a:prstGeom>
          <a:solidFill>
            <a:schemeClr val="bg2"/>
          </a:solidFill>
          <a:ln w="38100">
            <a:solidFill>
              <a:schemeClr val="tx2"/>
            </a:solidFill>
          </a:ln>
        </p:spPr>
        <p:style>
          <a:lnRef idx="0">
            <a:schemeClr val="accent1"/>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tx2"/>
              </a:solidFill>
            </a:endParaRPr>
          </a:p>
        </p:txBody>
      </p:sp>
      <p:cxnSp>
        <p:nvCxnSpPr>
          <p:cNvPr id="52" name="Elbow Connector 51">
            <a:extLst>
              <a:ext uri="{FF2B5EF4-FFF2-40B4-BE49-F238E27FC236}">
                <a16:creationId xmlns:a16="http://schemas.microsoft.com/office/drawing/2014/main" id="{9076B9D4-B9F6-4248-9C74-6A0A05BE5A4E}"/>
              </a:ext>
            </a:extLst>
          </p:cNvPr>
          <p:cNvCxnSpPr>
            <a:cxnSpLocks/>
            <a:stCxn id="53" idx="2"/>
            <a:endCxn id="33" idx="3"/>
          </p:cNvCxnSpPr>
          <p:nvPr/>
        </p:nvCxnSpPr>
        <p:spPr>
          <a:xfrm rot="5400000">
            <a:off x="9492982" y="4603514"/>
            <a:ext cx="2008322" cy="1847846"/>
          </a:xfrm>
          <a:prstGeom prst="bentConnector2">
            <a:avLst/>
          </a:prstGeom>
          <a:ln w="38100" cap="sq">
            <a:tailEnd type="triangle" w="lg" len="lg"/>
          </a:ln>
        </p:spPr>
        <p:style>
          <a:lnRef idx="1">
            <a:schemeClr val="accent1"/>
          </a:lnRef>
          <a:fillRef idx="0">
            <a:schemeClr val="accent1"/>
          </a:fillRef>
          <a:effectRef idx="0">
            <a:schemeClr val="accent1"/>
          </a:effectRef>
          <a:fontRef idx="minor">
            <a:schemeClr val="lt1"/>
          </a:fontRef>
        </p:style>
      </p:cxnSp>
      <p:sp>
        <p:nvSpPr>
          <p:cNvPr id="53" name="TextBox 52">
            <a:extLst>
              <a:ext uri="{FF2B5EF4-FFF2-40B4-BE49-F238E27FC236}">
                <a16:creationId xmlns:a16="http://schemas.microsoft.com/office/drawing/2014/main" id="{3099875D-80A2-7549-A33F-4E5E470C5F24}"/>
              </a:ext>
            </a:extLst>
          </p:cNvPr>
          <p:cNvSpPr txBox="1"/>
          <p:nvPr/>
        </p:nvSpPr>
        <p:spPr>
          <a:xfrm>
            <a:off x="10043926" y="4061611"/>
            <a:ext cx="2754280" cy="461665"/>
          </a:xfrm>
          <a:prstGeom prst="rect">
            <a:avLst/>
          </a:prstGeom>
          <a:noFill/>
        </p:spPr>
        <p:txBody>
          <a:bodyPr wrap="none" rtlCol="0">
            <a:spAutoFit/>
          </a:bodyPr>
          <a:lstStyle/>
          <a:p>
            <a:r>
              <a:rPr lang="en-US" sz="2400" dirty="0"/>
              <a:t>Domain Playbooks</a:t>
            </a:r>
          </a:p>
        </p:txBody>
      </p:sp>
      <p:sp>
        <p:nvSpPr>
          <p:cNvPr id="54" name="TextBox 53">
            <a:extLst>
              <a:ext uri="{FF2B5EF4-FFF2-40B4-BE49-F238E27FC236}">
                <a16:creationId xmlns:a16="http://schemas.microsoft.com/office/drawing/2014/main" id="{5C5D919E-FAFD-4841-88DC-46CB6FC85DE9}"/>
              </a:ext>
            </a:extLst>
          </p:cNvPr>
          <p:cNvSpPr txBox="1"/>
          <p:nvPr/>
        </p:nvSpPr>
        <p:spPr>
          <a:xfrm>
            <a:off x="10725032" y="5332277"/>
            <a:ext cx="1394934" cy="535531"/>
          </a:xfrm>
          <a:prstGeom prst="rect">
            <a:avLst/>
          </a:prstGeom>
          <a:solidFill>
            <a:schemeClr val="bg2"/>
          </a:solidFill>
        </p:spPr>
        <p:txBody>
          <a:bodyPr wrap="none" rtlCol="0">
            <a:spAutoFit/>
          </a:bodyPr>
          <a:lstStyle/>
          <a:p>
            <a:r>
              <a:rPr lang="en-US" dirty="0"/>
              <a:t>informs</a:t>
            </a:r>
          </a:p>
        </p:txBody>
      </p:sp>
      <p:sp>
        <p:nvSpPr>
          <p:cNvPr id="57" name="Title 1">
            <a:extLst>
              <a:ext uri="{FF2B5EF4-FFF2-40B4-BE49-F238E27FC236}">
                <a16:creationId xmlns:a16="http://schemas.microsoft.com/office/drawing/2014/main" id="{633F2708-2319-1B43-9DAD-B3EFA70E1780}"/>
              </a:ext>
            </a:extLst>
          </p:cNvPr>
          <p:cNvSpPr>
            <a:spLocks noGrp="1"/>
          </p:cNvSpPr>
          <p:nvPr>
            <p:ph type="title"/>
          </p:nvPr>
        </p:nvSpPr>
        <p:spPr>
          <a:xfrm>
            <a:off x="685800" y="639763"/>
            <a:ext cx="13258800" cy="572601"/>
          </a:xfrm>
        </p:spPr>
        <p:txBody>
          <a:bodyPr>
            <a:normAutofit/>
          </a:bodyPr>
          <a:lstStyle/>
          <a:p>
            <a:r>
              <a:rPr lang="en-US" sz="3600" dirty="0"/>
              <a:t>Where Propel sits in the DB Account </a:t>
            </a:r>
          </a:p>
        </p:txBody>
      </p:sp>
      <p:sp>
        <p:nvSpPr>
          <p:cNvPr id="58" name="Oval 57">
            <a:extLst>
              <a:ext uri="{FF2B5EF4-FFF2-40B4-BE49-F238E27FC236}">
                <a16:creationId xmlns:a16="http://schemas.microsoft.com/office/drawing/2014/main" id="{FB71BF04-5569-8745-B122-0D641FCAC79B}"/>
              </a:ext>
            </a:extLst>
          </p:cNvPr>
          <p:cNvSpPr/>
          <p:nvPr/>
        </p:nvSpPr>
        <p:spPr>
          <a:xfrm>
            <a:off x="8971384" y="770155"/>
            <a:ext cx="5055584" cy="2490492"/>
          </a:xfrm>
          <a:prstGeom prst="ellipse">
            <a:avLst/>
          </a:prstGeom>
          <a:noFill/>
          <a:ln w="57150">
            <a:solidFill>
              <a:srgbClr val="FF0000"/>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AECFD81-7300-CD40-B79A-8DDB29111CF4}"/>
              </a:ext>
            </a:extLst>
          </p:cNvPr>
          <p:cNvSpPr txBox="1"/>
          <p:nvPr/>
        </p:nvSpPr>
        <p:spPr>
          <a:xfrm>
            <a:off x="13071881" y="621858"/>
            <a:ext cx="1252266" cy="535531"/>
          </a:xfrm>
          <a:prstGeom prst="rect">
            <a:avLst/>
          </a:prstGeom>
          <a:noFill/>
        </p:spPr>
        <p:txBody>
          <a:bodyPr wrap="none" rtlCol="0">
            <a:spAutoFit/>
          </a:bodyPr>
          <a:lstStyle/>
          <a:p>
            <a:r>
              <a:rPr lang="en-US" dirty="0"/>
              <a:t>Propel</a:t>
            </a:r>
          </a:p>
        </p:txBody>
      </p:sp>
      <p:cxnSp>
        <p:nvCxnSpPr>
          <p:cNvPr id="62" name="Elbow Connector 61">
            <a:extLst>
              <a:ext uri="{FF2B5EF4-FFF2-40B4-BE49-F238E27FC236}">
                <a16:creationId xmlns:a16="http://schemas.microsoft.com/office/drawing/2014/main" id="{EEBBD78D-7C2D-A946-AFDE-B01546B008FF}"/>
              </a:ext>
            </a:extLst>
          </p:cNvPr>
          <p:cNvCxnSpPr>
            <a:cxnSpLocks/>
            <a:stCxn id="27" idx="1"/>
            <a:endCxn id="13" idx="2"/>
          </p:cNvCxnSpPr>
          <p:nvPr/>
        </p:nvCxnSpPr>
        <p:spPr>
          <a:xfrm rot="10800000">
            <a:off x="2230543" y="4827471"/>
            <a:ext cx="305049" cy="890506"/>
          </a:xfrm>
          <a:prstGeom prst="bentConnector2">
            <a:avLst/>
          </a:prstGeom>
          <a:ln w="38100" cap="sq">
            <a:tailEnd type="triangle" w="lg" len="lg"/>
          </a:ln>
        </p:spPr>
        <p:style>
          <a:lnRef idx="1">
            <a:schemeClr val="accent1"/>
          </a:lnRef>
          <a:fillRef idx="0">
            <a:schemeClr val="accent1"/>
          </a:fillRef>
          <a:effectRef idx="0">
            <a:schemeClr val="accent1"/>
          </a:effectRef>
          <a:fontRef idx="minor">
            <a:schemeClr val="lt1"/>
          </a:fontRef>
        </p:style>
      </p:cxnSp>
      <p:grpSp>
        <p:nvGrpSpPr>
          <p:cNvPr id="29" name="Group 28">
            <a:extLst>
              <a:ext uri="{FF2B5EF4-FFF2-40B4-BE49-F238E27FC236}">
                <a16:creationId xmlns:a16="http://schemas.microsoft.com/office/drawing/2014/main" id="{2B28E796-2F4D-0443-824D-0320933D770D}"/>
              </a:ext>
            </a:extLst>
          </p:cNvPr>
          <p:cNvGrpSpPr/>
          <p:nvPr/>
        </p:nvGrpSpPr>
        <p:grpSpPr>
          <a:xfrm>
            <a:off x="6835114" y="4978896"/>
            <a:ext cx="2738106" cy="2101910"/>
            <a:chOff x="6835114" y="4978896"/>
            <a:chExt cx="2738106" cy="2101910"/>
          </a:xfrm>
        </p:grpSpPr>
        <p:pic>
          <p:nvPicPr>
            <p:cNvPr id="30" name="Picture 29">
              <a:extLst>
                <a:ext uri="{FF2B5EF4-FFF2-40B4-BE49-F238E27FC236}">
                  <a16:creationId xmlns:a16="http://schemas.microsoft.com/office/drawing/2014/main" id="{9E0379C4-7453-B94E-8779-075BD0B24F29}"/>
                </a:ext>
              </a:extLst>
            </p:cNvPr>
            <p:cNvPicPr>
              <a:picLocks noChangeAspect="1"/>
            </p:cNvPicPr>
            <p:nvPr/>
          </p:nvPicPr>
          <p:blipFill>
            <a:blip r:embed="rId5"/>
            <a:stretch>
              <a:fillRect/>
            </a:stretch>
          </p:blipFill>
          <p:spPr>
            <a:xfrm>
              <a:off x="6835114" y="5497173"/>
              <a:ext cx="2181193" cy="1098416"/>
            </a:xfrm>
            <a:prstGeom prst="rect">
              <a:avLst/>
            </a:prstGeom>
            <a:ln w="3175">
              <a:solidFill>
                <a:schemeClr val="tx2"/>
              </a:solidFill>
            </a:ln>
          </p:spPr>
        </p:pic>
        <p:pic>
          <p:nvPicPr>
            <p:cNvPr id="31" name="Picture 30">
              <a:extLst>
                <a:ext uri="{FF2B5EF4-FFF2-40B4-BE49-F238E27FC236}">
                  <a16:creationId xmlns:a16="http://schemas.microsoft.com/office/drawing/2014/main" id="{C95FB0A8-D93C-694C-BEFC-C43AA849844C}"/>
                </a:ext>
              </a:extLst>
            </p:cNvPr>
            <p:cNvPicPr>
              <a:picLocks noChangeAspect="1"/>
            </p:cNvPicPr>
            <p:nvPr/>
          </p:nvPicPr>
          <p:blipFill>
            <a:blip r:embed="rId5"/>
            <a:stretch>
              <a:fillRect/>
            </a:stretch>
          </p:blipFill>
          <p:spPr>
            <a:xfrm>
              <a:off x="7108200" y="5733419"/>
              <a:ext cx="2181193" cy="1098416"/>
            </a:xfrm>
            <a:prstGeom prst="rect">
              <a:avLst/>
            </a:prstGeom>
            <a:ln w="3175">
              <a:solidFill>
                <a:schemeClr val="tx2"/>
              </a:solidFill>
            </a:ln>
          </p:spPr>
        </p:pic>
        <p:sp>
          <p:nvSpPr>
            <p:cNvPr id="32" name="TextBox 31">
              <a:extLst>
                <a:ext uri="{FF2B5EF4-FFF2-40B4-BE49-F238E27FC236}">
                  <a16:creationId xmlns:a16="http://schemas.microsoft.com/office/drawing/2014/main" id="{81F1CAE9-222E-A042-B56B-4CEFC6E0DEC8}"/>
                </a:ext>
              </a:extLst>
            </p:cNvPr>
            <p:cNvSpPr txBox="1"/>
            <p:nvPr/>
          </p:nvSpPr>
          <p:spPr>
            <a:xfrm>
              <a:off x="7219414" y="4978896"/>
              <a:ext cx="1284033" cy="460035"/>
            </a:xfrm>
            <a:prstGeom prst="rect">
              <a:avLst/>
            </a:prstGeom>
            <a:noFill/>
          </p:spPr>
          <p:txBody>
            <a:bodyPr wrap="none" rtlCol="0">
              <a:spAutoFit/>
            </a:bodyPr>
            <a:lstStyle/>
            <a:p>
              <a:r>
                <a:rPr lang="en-US" dirty="0"/>
                <a:t>T-Maps</a:t>
              </a:r>
            </a:p>
          </p:txBody>
        </p:sp>
        <p:pic>
          <p:nvPicPr>
            <p:cNvPr id="33" name="Picture 32">
              <a:extLst>
                <a:ext uri="{FF2B5EF4-FFF2-40B4-BE49-F238E27FC236}">
                  <a16:creationId xmlns:a16="http://schemas.microsoft.com/office/drawing/2014/main" id="{92EDBA70-0084-7148-A04F-66A59CAEC548}"/>
                </a:ext>
              </a:extLst>
            </p:cNvPr>
            <p:cNvPicPr>
              <a:picLocks noChangeAspect="1"/>
            </p:cNvPicPr>
            <p:nvPr/>
          </p:nvPicPr>
          <p:blipFill>
            <a:blip r:embed="rId5"/>
            <a:stretch>
              <a:fillRect/>
            </a:stretch>
          </p:blipFill>
          <p:spPr>
            <a:xfrm>
              <a:off x="7392027" y="5982390"/>
              <a:ext cx="2181193" cy="1098416"/>
            </a:xfrm>
            <a:prstGeom prst="rect">
              <a:avLst/>
            </a:prstGeom>
            <a:ln w="3175">
              <a:solidFill>
                <a:schemeClr val="tx2"/>
              </a:solidFill>
            </a:ln>
          </p:spPr>
        </p:pic>
      </p:grpSp>
    </p:spTree>
    <p:extLst>
      <p:ext uri="{BB962C8B-B14F-4D97-AF65-F5344CB8AC3E}">
        <p14:creationId xmlns:p14="http://schemas.microsoft.com/office/powerpoint/2010/main" val="89050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1EF319-F397-A244-B35E-0D62D3DFE807}"/>
              </a:ext>
            </a:extLst>
          </p:cNvPr>
          <p:cNvSpPr>
            <a:spLocks noGrp="1"/>
          </p:cNvSpPr>
          <p:nvPr>
            <p:ph type="title"/>
          </p:nvPr>
        </p:nvSpPr>
        <p:spPr>
          <a:xfrm>
            <a:off x="685800" y="639763"/>
            <a:ext cx="13258800" cy="572601"/>
          </a:xfrm>
        </p:spPr>
        <p:txBody>
          <a:bodyPr>
            <a:normAutofit/>
          </a:bodyPr>
          <a:lstStyle/>
          <a:p>
            <a:r>
              <a:rPr lang="en-US" sz="3600" dirty="0"/>
              <a:t>Making </a:t>
            </a:r>
            <a:r>
              <a:rPr lang="en-US" sz="3600"/>
              <a:t>Propel work</a:t>
            </a:r>
            <a:endParaRPr lang="en-US" sz="3600" dirty="0"/>
          </a:p>
        </p:txBody>
      </p:sp>
      <p:sp>
        <p:nvSpPr>
          <p:cNvPr id="8" name="Trapezoid 60">
            <a:extLst>
              <a:ext uri="{FF2B5EF4-FFF2-40B4-BE49-F238E27FC236}">
                <a16:creationId xmlns:a16="http://schemas.microsoft.com/office/drawing/2014/main" id="{E78D7EDD-6F66-2C48-97D0-97533B33B969}"/>
              </a:ext>
            </a:extLst>
          </p:cNvPr>
          <p:cNvSpPr/>
          <p:nvPr/>
        </p:nvSpPr>
        <p:spPr bwMode="auto">
          <a:xfrm rot="5400000">
            <a:off x="6230302" y="-2105178"/>
            <a:ext cx="2217420" cy="13230224"/>
          </a:xfrm>
          <a:custGeom>
            <a:avLst/>
            <a:gdLst>
              <a:gd name="connsiteX0" fmla="*/ 0 w 1816827"/>
              <a:gd name="connsiteY0" fmla="*/ 8129776 h 8129776"/>
              <a:gd name="connsiteX1" fmla="*/ 760051 w 1816827"/>
              <a:gd name="connsiteY1" fmla="*/ 0 h 8129776"/>
              <a:gd name="connsiteX2" fmla="*/ 1056776 w 1816827"/>
              <a:gd name="connsiteY2" fmla="*/ 0 h 8129776"/>
              <a:gd name="connsiteX3" fmla="*/ 1816827 w 1816827"/>
              <a:gd name="connsiteY3" fmla="*/ 8129776 h 8129776"/>
              <a:gd name="connsiteX4" fmla="*/ 0 w 1816827"/>
              <a:gd name="connsiteY4" fmla="*/ 8129776 h 8129776"/>
              <a:gd name="connsiteX0" fmla="*/ 40809 w 1857636"/>
              <a:gd name="connsiteY0" fmla="*/ 8129776 h 8129776"/>
              <a:gd name="connsiteX1" fmla="*/ 10230 w 1857636"/>
              <a:gd name="connsiteY1" fmla="*/ 6620950 h 8129776"/>
              <a:gd name="connsiteX2" fmla="*/ 800860 w 1857636"/>
              <a:gd name="connsiteY2" fmla="*/ 0 h 8129776"/>
              <a:gd name="connsiteX3" fmla="*/ 1097585 w 1857636"/>
              <a:gd name="connsiteY3" fmla="*/ 0 h 8129776"/>
              <a:gd name="connsiteX4" fmla="*/ 1857636 w 1857636"/>
              <a:gd name="connsiteY4" fmla="*/ 8129776 h 8129776"/>
              <a:gd name="connsiteX5" fmla="*/ 40809 w 185763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48246 w 1848246"/>
              <a:gd name="connsiteY4" fmla="*/ 8129776 h 8129776"/>
              <a:gd name="connsiteX5" fmla="*/ 31419 w 184824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38350 w 1848246"/>
              <a:gd name="connsiteY4" fmla="*/ 6629658 h 8129776"/>
              <a:gd name="connsiteX5" fmla="*/ 1848246 w 1848246"/>
              <a:gd name="connsiteY5" fmla="*/ 8129776 h 8129776"/>
              <a:gd name="connsiteX6" fmla="*/ 31419 w 184824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1470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14704 w 1847406"/>
              <a:gd name="connsiteY6" fmla="*/ 8129776 h 8129776"/>
              <a:gd name="connsiteX0" fmla="*/ 21054 w 1847406"/>
              <a:gd name="connsiteY0" fmla="*/ 8126601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21054 w 1847406"/>
              <a:gd name="connsiteY6" fmla="*/ 8126601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406" h="8129776">
                <a:moveTo>
                  <a:pt x="8354" y="8129776"/>
                </a:moveTo>
                <a:cubicBezTo>
                  <a:pt x="2515" y="6643900"/>
                  <a:pt x="7335" y="8125741"/>
                  <a:pt x="0" y="6620950"/>
                </a:cubicBezTo>
                <a:lnTo>
                  <a:pt x="790630" y="0"/>
                </a:lnTo>
                <a:lnTo>
                  <a:pt x="1087355" y="0"/>
                </a:lnTo>
                <a:cubicBezTo>
                  <a:pt x="1290961" y="2212789"/>
                  <a:pt x="1633904" y="4416869"/>
                  <a:pt x="1837510" y="6629658"/>
                </a:cubicBezTo>
                <a:cubicBezTo>
                  <a:pt x="1840809" y="7129697"/>
                  <a:pt x="1844107" y="7629737"/>
                  <a:pt x="1847406" y="8129776"/>
                </a:cubicBezTo>
                <a:lnTo>
                  <a:pt x="8354" y="8129776"/>
                </a:lnTo>
                <a:close/>
              </a:path>
            </a:pathLst>
          </a:custGeom>
          <a:solidFill>
            <a:srgbClr val="FFCCCC">
              <a:alpha val="65098"/>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cxnSp>
        <p:nvCxnSpPr>
          <p:cNvPr id="9" name="Straight Connector 146">
            <a:extLst>
              <a:ext uri="{FF2B5EF4-FFF2-40B4-BE49-F238E27FC236}">
                <a16:creationId xmlns:a16="http://schemas.microsoft.com/office/drawing/2014/main" id="{339F833D-B842-BC49-9163-CFFE434A7464}"/>
              </a:ext>
            </a:extLst>
          </p:cNvPr>
          <p:cNvCxnSpPr>
            <a:cxnSpLocks noChangeShapeType="1"/>
          </p:cNvCxnSpPr>
          <p:nvPr/>
        </p:nvCxnSpPr>
        <p:spPr bwMode="auto">
          <a:xfrm>
            <a:off x="3158490" y="2945864"/>
            <a:ext cx="5714" cy="3185160"/>
          </a:xfrm>
          <a:prstGeom prst="line">
            <a:avLst/>
          </a:prstGeom>
          <a:noFill/>
          <a:ln w="6350" algn="ctr">
            <a:solidFill>
              <a:srgbClr val="BFBFBF"/>
            </a:solidFill>
            <a:prstDash val="dash"/>
            <a:round/>
            <a:headEnd/>
            <a:tailEnd/>
          </a:ln>
        </p:spPr>
      </p:cxnSp>
      <p:sp>
        <p:nvSpPr>
          <p:cNvPr id="13" name="Chevron 43">
            <a:extLst>
              <a:ext uri="{FF2B5EF4-FFF2-40B4-BE49-F238E27FC236}">
                <a16:creationId xmlns:a16="http://schemas.microsoft.com/office/drawing/2014/main" id="{CA4EACE6-C5AC-604B-ACB3-3BBDBA9121A0}"/>
              </a:ext>
            </a:extLst>
          </p:cNvPr>
          <p:cNvSpPr/>
          <p:nvPr/>
        </p:nvSpPr>
        <p:spPr bwMode="auto">
          <a:xfrm>
            <a:off x="11209020" y="3119285"/>
            <a:ext cx="2745104" cy="247650"/>
          </a:xfrm>
          <a:prstGeom prst="chevron">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Scale [0/5]</a:t>
            </a:r>
          </a:p>
        </p:txBody>
      </p:sp>
      <p:sp>
        <p:nvSpPr>
          <p:cNvPr id="14" name="Trapezoid 151">
            <a:extLst>
              <a:ext uri="{FF2B5EF4-FFF2-40B4-BE49-F238E27FC236}">
                <a16:creationId xmlns:a16="http://schemas.microsoft.com/office/drawing/2014/main" id="{A0EE77BA-8425-FF47-9AB8-F2A6E23429BC}"/>
              </a:ext>
            </a:extLst>
          </p:cNvPr>
          <p:cNvSpPr/>
          <p:nvPr/>
        </p:nvSpPr>
        <p:spPr bwMode="auto">
          <a:xfrm rot="16200000">
            <a:off x="7480935" y="-871691"/>
            <a:ext cx="2181224" cy="10799446"/>
          </a:xfrm>
          <a:prstGeom prst="trapezoid">
            <a:avLst>
              <a:gd name="adj" fmla="val 47186"/>
            </a:avLst>
          </a:prstGeom>
          <a:solidFill>
            <a:srgbClr val="B9D3ED">
              <a:alpha val="50196"/>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nvGrpSpPr>
          <p:cNvPr id="15" name="Group 14">
            <a:extLst>
              <a:ext uri="{FF2B5EF4-FFF2-40B4-BE49-F238E27FC236}">
                <a16:creationId xmlns:a16="http://schemas.microsoft.com/office/drawing/2014/main" id="{7FB62621-233B-BD40-99D4-A7D947DE8283}"/>
              </a:ext>
            </a:extLst>
          </p:cNvPr>
          <p:cNvGrpSpPr/>
          <p:nvPr/>
        </p:nvGrpSpPr>
        <p:grpSpPr>
          <a:xfrm>
            <a:off x="6088401" y="3842872"/>
            <a:ext cx="346220" cy="365149"/>
            <a:chOff x="3616039" y="3073491"/>
            <a:chExt cx="315208" cy="404329"/>
          </a:xfrm>
          <a:solidFill>
            <a:srgbClr val="DB0011"/>
          </a:solidFill>
        </p:grpSpPr>
        <p:sp>
          <p:nvSpPr>
            <p:cNvPr id="16" name="Oval 15">
              <a:extLst>
                <a:ext uri="{FF2B5EF4-FFF2-40B4-BE49-F238E27FC236}">
                  <a16:creationId xmlns:a16="http://schemas.microsoft.com/office/drawing/2014/main" id="{263B5AA2-2730-F94D-B39B-087762234E5F}"/>
                </a:ext>
              </a:extLst>
            </p:cNvPr>
            <p:cNvSpPr/>
            <p:nvPr/>
          </p:nvSpPr>
          <p:spPr bwMode="auto">
            <a:xfrm>
              <a:off x="3748367" y="3210204"/>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7" name="Oval 16">
              <a:extLst>
                <a:ext uri="{FF2B5EF4-FFF2-40B4-BE49-F238E27FC236}">
                  <a16:creationId xmlns:a16="http://schemas.microsoft.com/office/drawing/2014/main" id="{50CA55D5-A4EE-AE4B-AB12-1628D890E69A}"/>
                </a:ext>
              </a:extLst>
            </p:cNvPr>
            <p:cNvSpPr/>
            <p:nvPr/>
          </p:nvSpPr>
          <p:spPr bwMode="auto">
            <a:xfrm>
              <a:off x="3616039" y="3073491"/>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8" name="Oval 17">
              <a:extLst>
                <a:ext uri="{FF2B5EF4-FFF2-40B4-BE49-F238E27FC236}">
                  <a16:creationId xmlns:a16="http://schemas.microsoft.com/office/drawing/2014/main" id="{58967B24-D893-4C4D-A4E5-15A82F6C5DE2}"/>
                </a:ext>
              </a:extLst>
            </p:cNvPr>
            <p:cNvSpPr/>
            <p:nvPr/>
          </p:nvSpPr>
          <p:spPr bwMode="auto">
            <a:xfrm>
              <a:off x="3707479" y="3386380"/>
              <a:ext cx="91440" cy="9144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19" name="Group 18">
            <a:extLst>
              <a:ext uri="{FF2B5EF4-FFF2-40B4-BE49-F238E27FC236}">
                <a16:creationId xmlns:a16="http://schemas.microsoft.com/office/drawing/2014/main" id="{D29AB75E-C29C-6C41-8323-6BB338A29610}"/>
              </a:ext>
            </a:extLst>
          </p:cNvPr>
          <p:cNvGrpSpPr/>
          <p:nvPr/>
        </p:nvGrpSpPr>
        <p:grpSpPr>
          <a:xfrm>
            <a:off x="5185976" y="5090123"/>
            <a:ext cx="352594" cy="313115"/>
            <a:chOff x="3303312" y="4566318"/>
            <a:chExt cx="327373" cy="346713"/>
          </a:xfrm>
          <a:solidFill>
            <a:srgbClr val="DB0011"/>
          </a:solidFill>
        </p:grpSpPr>
        <p:sp>
          <p:nvSpPr>
            <p:cNvPr id="20" name="Oval 19">
              <a:extLst>
                <a:ext uri="{FF2B5EF4-FFF2-40B4-BE49-F238E27FC236}">
                  <a16:creationId xmlns:a16="http://schemas.microsoft.com/office/drawing/2014/main" id="{1CF5A7B4-9A3E-7B4D-98DA-BC7B9821ED65}"/>
                </a:ext>
              </a:extLst>
            </p:cNvPr>
            <p:cNvSpPr/>
            <p:nvPr/>
          </p:nvSpPr>
          <p:spPr bwMode="auto">
            <a:xfrm>
              <a:off x="3447805" y="4730151"/>
              <a:ext cx="182880" cy="18288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1" name="Oval 20">
              <a:extLst>
                <a:ext uri="{FF2B5EF4-FFF2-40B4-BE49-F238E27FC236}">
                  <a16:creationId xmlns:a16="http://schemas.microsoft.com/office/drawing/2014/main" id="{C406A985-1E35-E94A-A400-9CFE944AFFD7}"/>
                </a:ext>
              </a:extLst>
            </p:cNvPr>
            <p:cNvSpPr/>
            <p:nvPr/>
          </p:nvSpPr>
          <p:spPr bwMode="auto">
            <a:xfrm>
              <a:off x="3303312" y="4674155"/>
              <a:ext cx="137160" cy="13716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2" name="Oval 21">
              <a:extLst>
                <a:ext uri="{FF2B5EF4-FFF2-40B4-BE49-F238E27FC236}">
                  <a16:creationId xmlns:a16="http://schemas.microsoft.com/office/drawing/2014/main" id="{66A9D286-55BC-4542-B8D3-CB55AB26A01F}"/>
                </a:ext>
              </a:extLst>
            </p:cNvPr>
            <p:cNvSpPr/>
            <p:nvPr/>
          </p:nvSpPr>
          <p:spPr bwMode="auto">
            <a:xfrm>
              <a:off x="3459300" y="4566318"/>
              <a:ext cx="137160" cy="137160"/>
            </a:xfrm>
            <a:prstGeom prst="ellipse">
              <a:avLst/>
            </a:prstGeom>
            <a:grp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23" name="Group 22">
            <a:extLst>
              <a:ext uri="{FF2B5EF4-FFF2-40B4-BE49-F238E27FC236}">
                <a16:creationId xmlns:a16="http://schemas.microsoft.com/office/drawing/2014/main" id="{8531F372-3981-4444-92E2-67AA1155116C}"/>
              </a:ext>
            </a:extLst>
          </p:cNvPr>
          <p:cNvGrpSpPr/>
          <p:nvPr/>
        </p:nvGrpSpPr>
        <p:grpSpPr>
          <a:xfrm>
            <a:off x="11626625" y="3700537"/>
            <a:ext cx="1913912" cy="1655090"/>
            <a:chOff x="7367718" y="2978907"/>
            <a:chExt cx="1325045" cy="1296983"/>
          </a:xfrm>
          <a:solidFill>
            <a:srgbClr val="FFFFFF">
              <a:lumMod val="50000"/>
            </a:srgbClr>
          </a:solidFill>
        </p:grpSpPr>
        <p:sp>
          <p:nvSpPr>
            <p:cNvPr id="24" name="Donut 196">
              <a:extLst>
                <a:ext uri="{FF2B5EF4-FFF2-40B4-BE49-F238E27FC236}">
                  <a16:creationId xmlns:a16="http://schemas.microsoft.com/office/drawing/2014/main" id="{8BF4BABC-7918-304A-BB04-9916AAEE669D}"/>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5" name="Isosceles Triangle 214">
              <a:extLst>
                <a:ext uri="{FF2B5EF4-FFF2-40B4-BE49-F238E27FC236}">
                  <a16:creationId xmlns:a16="http://schemas.microsoft.com/office/drawing/2014/main" id="{556FD062-D184-F445-A0C7-7860A6A6FD5B}"/>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6" name="Isosceles Triangle 215">
              <a:extLst>
                <a:ext uri="{FF2B5EF4-FFF2-40B4-BE49-F238E27FC236}">
                  <a16:creationId xmlns:a16="http://schemas.microsoft.com/office/drawing/2014/main" id="{CEE66A9F-868C-6A4E-8107-226A847EC492}"/>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7" name="Isosceles Triangle 216">
              <a:extLst>
                <a:ext uri="{FF2B5EF4-FFF2-40B4-BE49-F238E27FC236}">
                  <a16:creationId xmlns:a16="http://schemas.microsoft.com/office/drawing/2014/main" id="{3C30317F-045A-F341-BD86-EE0200FA5CC0}"/>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28" name="Group 27">
            <a:extLst>
              <a:ext uri="{FF2B5EF4-FFF2-40B4-BE49-F238E27FC236}">
                <a16:creationId xmlns:a16="http://schemas.microsoft.com/office/drawing/2014/main" id="{40AF4BC6-D33A-7E44-8C8D-99D24277B12B}"/>
              </a:ext>
            </a:extLst>
          </p:cNvPr>
          <p:cNvGrpSpPr>
            <a:grpSpLocks noChangeAspect="1"/>
          </p:cNvGrpSpPr>
          <p:nvPr/>
        </p:nvGrpSpPr>
        <p:grpSpPr>
          <a:xfrm>
            <a:off x="6507038" y="4179070"/>
            <a:ext cx="781001" cy="678137"/>
            <a:chOff x="7367718" y="2978907"/>
            <a:chExt cx="1325045" cy="1296983"/>
          </a:xfrm>
          <a:solidFill>
            <a:srgbClr val="FFFFFF">
              <a:lumMod val="50000"/>
            </a:srgbClr>
          </a:solidFill>
        </p:grpSpPr>
        <p:sp>
          <p:nvSpPr>
            <p:cNvPr id="29" name="Donut 201">
              <a:extLst>
                <a:ext uri="{FF2B5EF4-FFF2-40B4-BE49-F238E27FC236}">
                  <a16:creationId xmlns:a16="http://schemas.microsoft.com/office/drawing/2014/main" id="{9C5F76D7-0281-6646-916B-FE75DD72FADA}"/>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0" name="Isosceles Triangle 219">
              <a:extLst>
                <a:ext uri="{FF2B5EF4-FFF2-40B4-BE49-F238E27FC236}">
                  <a16:creationId xmlns:a16="http://schemas.microsoft.com/office/drawing/2014/main" id="{C8ED6CE4-0CD8-8441-AA1E-D844F13F3EA4}"/>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1" name="Isosceles Triangle 220">
              <a:extLst>
                <a:ext uri="{FF2B5EF4-FFF2-40B4-BE49-F238E27FC236}">
                  <a16:creationId xmlns:a16="http://schemas.microsoft.com/office/drawing/2014/main" id="{44D58B33-C2DE-3A41-839A-8123C7F9C3CB}"/>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2" name="Isosceles Triangle 221">
              <a:extLst>
                <a:ext uri="{FF2B5EF4-FFF2-40B4-BE49-F238E27FC236}">
                  <a16:creationId xmlns:a16="http://schemas.microsoft.com/office/drawing/2014/main" id="{E4E66EF7-DC1D-E041-8E0F-C31927307C65}"/>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33" name="Group 32">
            <a:extLst>
              <a:ext uri="{FF2B5EF4-FFF2-40B4-BE49-F238E27FC236}">
                <a16:creationId xmlns:a16="http://schemas.microsoft.com/office/drawing/2014/main" id="{E51E5753-E817-8746-95DA-A4D37926DECA}"/>
              </a:ext>
            </a:extLst>
          </p:cNvPr>
          <p:cNvGrpSpPr>
            <a:grpSpLocks noChangeAspect="1"/>
          </p:cNvGrpSpPr>
          <p:nvPr/>
        </p:nvGrpSpPr>
        <p:grpSpPr>
          <a:xfrm>
            <a:off x="9170826" y="3852439"/>
            <a:ext cx="1545715" cy="1277183"/>
            <a:chOff x="7367718" y="2978907"/>
            <a:chExt cx="1325045" cy="1296983"/>
          </a:xfrm>
          <a:solidFill>
            <a:srgbClr val="FFFFFF">
              <a:lumMod val="50000"/>
            </a:srgbClr>
          </a:solidFill>
        </p:grpSpPr>
        <p:sp>
          <p:nvSpPr>
            <p:cNvPr id="34" name="Donut 206">
              <a:extLst>
                <a:ext uri="{FF2B5EF4-FFF2-40B4-BE49-F238E27FC236}">
                  <a16:creationId xmlns:a16="http://schemas.microsoft.com/office/drawing/2014/main" id="{BCB581A6-43E3-5445-A6E4-D52FDFF55C8E}"/>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5" name="Isosceles Triangle 224">
              <a:extLst>
                <a:ext uri="{FF2B5EF4-FFF2-40B4-BE49-F238E27FC236}">
                  <a16:creationId xmlns:a16="http://schemas.microsoft.com/office/drawing/2014/main" id="{5CDA8704-5618-F24E-A836-281C36503E16}"/>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6" name="Isosceles Triangle 225">
              <a:extLst>
                <a:ext uri="{FF2B5EF4-FFF2-40B4-BE49-F238E27FC236}">
                  <a16:creationId xmlns:a16="http://schemas.microsoft.com/office/drawing/2014/main" id="{9B5B78ED-CA4C-414B-B1C7-AD14759E1D88}"/>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37" name="Isosceles Triangle 226">
              <a:extLst>
                <a:ext uri="{FF2B5EF4-FFF2-40B4-BE49-F238E27FC236}">
                  <a16:creationId xmlns:a16="http://schemas.microsoft.com/office/drawing/2014/main" id="{F7934B08-239C-9E42-A6A6-2CC7308BC026}"/>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grpSp>
        <p:nvGrpSpPr>
          <p:cNvPr id="38" name="Group 37">
            <a:extLst>
              <a:ext uri="{FF2B5EF4-FFF2-40B4-BE49-F238E27FC236}">
                <a16:creationId xmlns:a16="http://schemas.microsoft.com/office/drawing/2014/main" id="{FEA51CBD-913E-E141-BAC6-258DDE798631}"/>
              </a:ext>
            </a:extLst>
          </p:cNvPr>
          <p:cNvGrpSpPr>
            <a:grpSpLocks noChangeAspect="1"/>
          </p:cNvGrpSpPr>
          <p:nvPr/>
        </p:nvGrpSpPr>
        <p:grpSpPr>
          <a:xfrm>
            <a:off x="4533669" y="4389482"/>
            <a:ext cx="347720" cy="277200"/>
            <a:chOff x="7367718" y="2978907"/>
            <a:chExt cx="1325045" cy="1296983"/>
          </a:xfrm>
          <a:solidFill>
            <a:schemeClr val="bg1">
              <a:lumMod val="50000"/>
            </a:schemeClr>
          </a:solidFill>
        </p:grpSpPr>
        <p:sp>
          <p:nvSpPr>
            <p:cNvPr id="39" name="Donut 211">
              <a:extLst>
                <a:ext uri="{FF2B5EF4-FFF2-40B4-BE49-F238E27FC236}">
                  <a16:creationId xmlns:a16="http://schemas.microsoft.com/office/drawing/2014/main" id="{46321343-4389-274A-90C2-9E3AF72FBCF5}"/>
                </a:ext>
              </a:extLst>
            </p:cNvPr>
            <p:cNvSpPr/>
            <p:nvPr/>
          </p:nvSpPr>
          <p:spPr bwMode="auto">
            <a:xfrm>
              <a:off x="7462783" y="3087170"/>
              <a:ext cx="1188720" cy="1188720"/>
            </a:xfrm>
            <a:prstGeom prst="donut">
              <a:avLst>
                <a:gd name="adj" fmla="val 3680"/>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0" name="Isosceles Triangle 229">
              <a:extLst>
                <a:ext uri="{FF2B5EF4-FFF2-40B4-BE49-F238E27FC236}">
                  <a16:creationId xmlns:a16="http://schemas.microsoft.com/office/drawing/2014/main" id="{8E05D314-687E-024F-B262-E7D2C9D0867B}"/>
                </a:ext>
              </a:extLst>
            </p:cNvPr>
            <p:cNvSpPr/>
            <p:nvPr/>
          </p:nvSpPr>
          <p:spPr bwMode="auto">
            <a:xfrm rot="5400000">
              <a:off x="7942351" y="3037458"/>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1" name="Isosceles Triangle 230">
              <a:extLst>
                <a:ext uri="{FF2B5EF4-FFF2-40B4-BE49-F238E27FC236}">
                  <a16:creationId xmlns:a16="http://schemas.microsoft.com/office/drawing/2014/main" id="{A842BA74-A172-AC45-8541-19BC533E6979}"/>
                </a:ext>
              </a:extLst>
            </p:cNvPr>
            <p:cNvSpPr/>
            <p:nvPr/>
          </p:nvSpPr>
          <p:spPr bwMode="auto">
            <a:xfrm rot="12600000">
              <a:off x="8430517" y="384656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42" name="Isosceles Triangle 231">
              <a:extLst>
                <a:ext uri="{FF2B5EF4-FFF2-40B4-BE49-F238E27FC236}">
                  <a16:creationId xmlns:a16="http://schemas.microsoft.com/office/drawing/2014/main" id="{A4A2E335-D436-514F-A512-E5412285B6F9}"/>
                </a:ext>
              </a:extLst>
            </p:cNvPr>
            <p:cNvSpPr/>
            <p:nvPr/>
          </p:nvSpPr>
          <p:spPr bwMode="auto">
            <a:xfrm rot="19800000">
              <a:off x="7367718" y="3776174"/>
              <a:ext cx="262246" cy="145143"/>
            </a:xfrm>
            <a:prstGeom prst="triangle">
              <a:avLst/>
            </a:prstGeom>
            <a:grpFill/>
            <a:ln w="6350" cap="flat" cmpd="sng" algn="ctr">
              <a:solidFill>
                <a:srgbClr val="FFFFFF">
                  <a:lumMod val="50000"/>
                </a:srgbClr>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grpSp>
      <p:sp>
        <p:nvSpPr>
          <p:cNvPr id="43" name="Rectangle 42">
            <a:extLst>
              <a:ext uri="{FF2B5EF4-FFF2-40B4-BE49-F238E27FC236}">
                <a16:creationId xmlns:a16="http://schemas.microsoft.com/office/drawing/2014/main" id="{D9DFC785-CA8C-194B-A420-C285B87692EC}"/>
              </a:ext>
            </a:extLst>
          </p:cNvPr>
          <p:cNvSpPr/>
          <p:nvPr/>
        </p:nvSpPr>
        <p:spPr bwMode="auto">
          <a:xfrm>
            <a:off x="6265544" y="4873790"/>
            <a:ext cx="1872616" cy="2228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sp>
        <p:nvSpPr>
          <p:cNvPr id="44" name="Rectangle 43">
            <a:extLst>
              <a:ext uri="{FF2B5EF4-FFF2-40B4-BE49-F238E27FC236}">
                <a16:creationId xmlns:a16="http://schemas.microsoft.com/office/drawing/2014/main" id="{0364BF02-72F3-2044-901A-D8A70E55025F}"/>
              </a:ext>
            </a:extLst>
          </p:cNvPr>
          <p:cNvSpPr/>
          <p:nvPr/>
        </p:nvSpPr>
        <p:spPr bwMode="auto">
          <a:xfrm>
            <a:off x="8995410" y="5115725"/>
            <a:ext cx="1872614" cy="22479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sp>
        <p:nvSpPr>
          <p:cNvPr id="45" name="Rectangle 44">
            <a:extLst>
              <a:ext uri="{FF2B5EF4-FFF2-40B4-BE49-F238E27FC236}">
                <a16:creationId xmlns:a16="http://schemas.microsoft.com/office/drawing/2014/main" id="{9C7599DE-6CB1-9242-85FE-2D39539815E7}"/>
              </a:ext>
            </a:extLst>
          </p:cNvPr>
          <p:cNvSpPr/>
          <p:nvPr/>
        </p:nvSpPr>
        <p:spPr bwMode="auto">
          <a:xfrm>
            <a:off x="3950970" y="4633760"/>
            <a:ext cx="1874520" cy="2228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Explore / challenge</a:t>
            </a:r>
          </a:p>
        </p:txBody>
      </p:sp>
      <p:grpSp>
        <p:nvGrpSpPr>
          <p:cNvPr id="46" name="Group 255">
            <a:extLst>
              <a:ext uri="{FF2B5EF4-FFF2-40B4-BE49-F238E27FC236}">
                <a16:creationId xmlns:a16="http://schemas.microsoft.com/office/drawing/2014/main" id="{3A5B4B96-36DB-814A-8E2A-47340DB2851B}"/>
              </a:ext>
            </a:extLst>
          </p:cNvPr>
          <p:cNvGrpSpPr>
            <a:grpSpLocks/>
          </p:cNvGrpSpPr>
          <p:nvPr/>
        </p:nvGrpSpPr>
        <p:grpSpPr bwMode="auto">
          <a:xfrm>
            <a:off x="5775960" y="2944024"/>
            <a:ext cx="5414010" cy="3107056"/>
            <a:chOff x="3702976" y="2840966"/>
            <a:chExt cx="3327368" cy="3371988"/>
          </a:xfrm>
        </p:grpSpPr>
        <p:cxnSp>
          <p:nvCxnSpPr>
            <p:cNvPr id="49" name="Straight Connector 258">
              <a:extLst>
                <a:ext uri="{FF2B5EF4-FFF2-40B4-BE49-F238E27FC236}">
                  <a16:creationId xmlns:a16="http://schemas.microsoft.com/office/drawing/2014/main" id="{18130F85-A945-A746-99C4-694C706C25F0}"/>
                </a:ext>
              </a:extLst>
            </p:cNvPr>
            <p:cNvCxnSpPr>
              <a:cxnSpLocks noChangeShapeType="1"/>
            </p:cNvCxnSpPr>
            <p:nvPr/>
          </p:nvCxnSpPr>
          <p:spPr bwMode="auto">
            <a:xfrm>
              <a:off x="5366041" y="2840966"/>
              <a:ext cx="0" cy="3371988"/>
            </a:xfrm>
            <a:prstGeom prst="line">
              <a:avLst/>
            </a:prstGeom>
            <a:noFill/>
            <a:ln w="6350" algn="ctr">
              <a:solidFill>
                <a:srgbClr val="BFBFBF"/>
              </a:solidFill>
              <a:prstDash val="dash"/>
              <a:round/>
              <a:headEnd/>
              <a:tailEnd/>
            </a:ln>
          </p:spPr>
        </p:cxnSp>
        <p:cxnSp>
          <p:nvCxnSpPr>
            <p:cNvPr id="47" name="Straight Connector 256">
              <a:extLst>
                <a:ext uri="{FF2B5EF4-FFF2-40B4-BE49-F238E27FC236}">
                  <a16:creationId xmlns:a16="http://schemas.microsoft.com/office/drawing/2014/main" id="{E1AA5EE2-87C5-CD47-8F5D-B81219196FAB}"/>
                </a:ext>
              </a:extLst>
            </p:cNvPr>
            <p:cNvCxnSpPr>
              <a:cxnSpLocks noChangeShapeType="1"/>
            </p:cNvCxnSpPr>
            <p:nvPr/>
          </p:nvCxnSpPr>
          <p:spPr bwMode="auto">
            <a:xfrm>
              <a:off x="3702976" y="2840966"/>
              <a:ext cx="0" cy="3371988"/>
            </a:xfrm>
            <a:prstGeom prst="line">
              <a:avLst/>
            </a:prstGeom>
            <a:noFill/>
            <a:ln w="6350" algn="ctr">
              <a:solidFill>
                <a:srgbClr val="BFBFBF"/>
              </a:solidFill>
              <a:prstDash val="dash"/>
              <a:round/>
              <a:headEnd/>
              <a:tailEnd/>
            </a:ln>
          </p:spPr>
        </p:cxnSp>
        <p:cxnSp>
          <p:nvCxnSpPr>
            <p:cNvPr id="48" name="Straight Connector 257">
              <a:extLst>
                <a:ext uri="{FF2B5EF4-FFF2-40B4-BE49-F238E27FC236}">
                  <a16:creationId xmlns:a16="http://schemas.microsoft.com/office/drawing/2014/main" id="{0FC420C0-F1C4-1742-89F3-F261FF827497}"/>
                </a:ext>
              </a:extLst>
            </p:cNvPr>
            <p:cNvCxnSpPr>
              <a:cxnSpLocks noChangeShapeType="1"/>
            </p:cNvCxnSpPr>
            <p:nvPr/>
          </p:nvCxnSpPr>
          <p:spPr bwMode="auto">
            <a:xfrm>
              <a:off x="7030344" y="2840966"/>
              <a:ext cx="0" cy="3371988"/>
            </a:xfrm>
            <a:prstGeom prst="line">
              <a:avLst/>
            </a:prstGeom>
            <a:noFill/>
            <a:ln w="6350" algn="ctr">
              <a:solidFill>
                <a:srgbClr val="BFBFBF"/>
              </a:solidFill>
              <a:prstDash val="dash"/>
              <a:round/>
              <a:headEnd/>
              <a:tailEnd/>
            </a:ln>
          </p:spPr>
        </p:cxnSp>
      </p:grpSp>
      <p:sp>
        <p:nvSpPr>
          <p:cNvPr id="50" name="Rectangle 49">
            <a:extLst>
              <a:ext uri="{FF2B5EF4-FFF2-40B4-BE49-F238E27FC236}">
                <a16:creationId xmlns:a16="http://schemas.microsoft.com/office/drawing/2014/main" id="{4173C970-603E-F54B-90C3-EECF4F406EC9}"/>
              </a:ext>
            </a:extLst>
          </p:cNvPr>
          <p:cNvSpPr/>
          <p:nvPr/>
        </p:nvSpPr>
        <p:spPr bwMode="auto">
          <a:xfrm>
            <a:off x="11641454" y="5342420"/>
            <a:ext cx="1874520" cy="22479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007" i="1" dirty="0">
                <a:solidFill>
                  <a:srgbClr val="000000">
                    <a:lumMod val="65000"/>
                    <a:lumOff val="35000"/>
                  </a:srgbClr>
                </a:solidFill>
                <a:latin typeface="Arial" charset="0"/>
              </a:rPr>
              <a:t>Build &gt; test &gt; learn</a:t>
            </a:r>
          </a:p>
        </p:txBody>
      </p:sp>
      <p:cxnSp>
        <p:nvCxnSpPr>
          <p:cNvPr id="51" name="Straight Connector 262">
            <a:extLst>
              <a:ext uri="{FF2B5EF4-FFF2-40B4-BE49-F238E27FC236}">
                <a16:creationId xmlns:a16="http://schemas.microsoft.com/office/drawing/2014/main" id="{B0952053-A398-BB43-A1CD-330A6A0936FA}"/>
              </a:ext>
            </a:extLst>
          </p:cNvPr>
          <p:cNvCxnSpPr>
            <a:cxnSpLocks noChangeShapeType="1"/>
          </p:cNvCxnSpPr>
          <p:nvPr/>
        </p:nvCxnSpPr>
        <p:spPr bwMode="auto">
          <a:xfrm>
            <a:off x="685800" y="2208292"/>
            <a:ext cx="0" cy="754380"/>
          </a:xfrm>
          <a:prstGeom prst="line">
            <a:avLst/>
          </a:prstGeom>
          <a:noFill/>
          <a:ln w="28575" algn="ctr">
            <a:solidFill>
              <a:schemeClr val="tx1"/>
            </a:solidFill>
            <a:round/>
            <a:headEnd/>
            <a:tailEnd/>
          </a:ln>
        </p:spPr>
      </p:cxnSp>
      <p:sp>
        <p:nvSpPr>
          <p:cNvPr id="52" name="Rectangle 51">
            <a:extLst>
              <a:ext uri="{FF2B5EF4-FFF2-40B4-BE49-F238E27FC236}">
                <a16:creationId xmlns:a16="http://schemas.microsoft.com/office/drawing/2014/main" id="{6375BB8B-A4C8-6949-9AA1-74AC0B2A7671}"/>
              </a:ext>
            </a:extLst>
          </p:cNvPr>
          <p:cNvSpPr/>
          <p:nvPr/>
        </p:nvSpPr>
        <p:spPr bwMode="auto">
          <a:xfrm>
            <a:off x="3272790"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Ideas documented in backlog for further assessment</a:t>
            </a:r>
          </a:p>
          <a:p>
            <a:pPr algn="ctr" defTabSz="961015">
              <a:lnSpc>
                <a:spcPct val="100000"/>
              </a:lnSpc>
              <a:spcBef>
                <a:spcPct val="50000"/>
              </a:spcBef>
              <a:buClrTx/>
              <a:defRPr/>
            </a:pPr>
            <a:r>
              <a:rPr lang="en-US" sz="1007" i="1" dirty="0">
                <a:solidFill>
                  <a:srgbClr val="8C8C8C">
                    <a:lumMod val="50000"/>
                  </a:srgbClr>
                </a:solidFill>
                <a:latin typeface="Arial" charset="0"/>
              </a:rPr>
              <a:t>(3-day sprints)</a:t>
            </a:r>
          </a:p>
        </p:txBody>
      </p:sp>
      <p:sp>
        <p:nvSpPr>
          <p:cNvPr id="53" name="Rectangle 52">
            <a:extLst>
              <a:ext uri="{FF2B5EF4-FFF2-40B4-BE49-F238E27FC236}">
                <a16:creationId xmlns:a16="http://schemas.microsoft.com/office/drawing/2014/main" id="{448AFFB5-BE39-6341-942C-7DA326DCE220}"/>
              </a:ext>
            </a:extLst>
          </p:cNvPr>
          <p:cNvSpPr/>
          <p:nvPr/>
        </p:nvSpPr>
        <p:spPr bwMode="auto">
          <a:xfrm>
            <a:off x="5941695"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Medium to high fidelity prototypes, assessed, tested with users</a:t>
            </a:r>
          </a:p>
          <a:p>
            <a:pPr algn="ctr" defTabSz="961015">
              <a:lnSpc>
                <a:spcPct val="100000"/>
              </a:lnSpc>
              <a:spcBef>
                <a:spcPct val="50000"/>
              </a:spcBef>
              <a:buClrTx/>
              <a:defRPr/>
            </a:pPr>
            <a:r>
              <a:rPr lang="en-US" sz="1007" i="1" dirty="0">
                <a:solidFill>
                  <a:srgbClr val="8C8C8C">
                    <a:lumMod val="50000"/>
                  </a:srgbClr>
                </a:solidFill>
                <a:latin typeface="Arial" charset="0"/>
              </a:rPr>
              <a:t>(3-week or 3-month sprints)</a:t>
            </a:r>
          </a:p>
        </p:txBody>
      </p:sp>
      <p:sp>
        <p:nvSpPr>
          <p:cNvPr id="54" name="Rectangle 53">
            <a:extLst>
              <a:ext uri="{FF2B5EF4-FFF2-40B4-BE49-F238E27FC236}">
                <a16:creationId xmlns:a16="http://schemas.microsoft.com/office/drawing/2014/main" id="{5B88ED89-B1D0-554A-AF68-72CEEF4C761F}"/>
              </a:ext>
            </a:extLst>
          </p:cNvPr>
          <p:cNvSpPr/>
          <p:nvPr/>
        </p:nvSpPr>
        <p:spPr bwMode="auto">
          <a:xfrm>
            <a:off x="8635364" y="2222030"/>
            <a:ext cx="2527936"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Extensive market testing of concepts &amp; prototype testing production systems</a:t>
            </a:r>
          </a:p>
          <a:p>
            <a:pPr algn="ctr" defTabSz="961015">
              <a:lnSpc>
                <a:spcPct val="100000"/>
              </a:lnSpc>
              <a:spcBef>
                <a:spcPct val="50000"/>
              </a:spcBef>
              <a:buClrTx/>
              <a:defRPr/>
            </a:pPr>
            <a:r>
              <a:rPr lang="en-US" sz="1007" i="1" dirty="0">
                <a:solidFill>
                  <a:srgbClr val="8C8C8C">
                    <a:lumMod val="50000"/>
                  </a:srgbClr>
                </a:solidFill>
                <a:latin typeface="Arial" charset="0"/>
              </a:rPr>
              <a:t>(Transitional)</a:t>
            </a:r>
          </a:p>
        </p:txBody>
      </p:sp>
      <p:sp>
        <p:nvSpPr>
          <p:cNvPr id="55" name="Rectangle 54">
            <a:extLst>
              <a:ext uri="{FF2B5EF4-FFF2-40B4-BE49-F238E27FC236}">
                <a16:creationId xmlns:a16="http://schemas.microsoft.com/office/drawing/2014/main" id="{333E99BD-F9C8-874A-8983-47DDC5DCD6A8}"/>
              </a:ext>
            </a:extLst>
          </p:cNvPr>
          <p:cNvSpPr/>
          <p:nvPr/>
        </p:nvSpPr>
        <p:spPr bwMode="auto">
          <a:xfrm>
            <a:off x="11315700" y="2222030"/>
            <a:ext cx="2526030"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Product is scaled and rolled out to market(s) with owner</a:t>
            </a:r>
          </a:p>
          <a:p>
            <a:pPr algn="ctr" defTabSz="961015">
              <a:lnSpc>
                <a:spcPct val="100000"/>
              </a:lnSpc>
              <a:spcBef>
                <a:spcPct val="50000"/>
              </a:spcBef>
              <a:buClrTx/>
              <a:defRPr/>
            </a:pPr>
            <a:r>
              <a:rPr lang="en-US" sz="1007" i="1" dirty="0">
                <a:solidFill>
                  <a:srgbClr val="8C8C8C">
                    <a:lumMod val="50000"/>
                  </a:srgbClr>
                </a:solidFill>
                <a:latin typeface="Arial" charset="0"/>
              </a:rPr>
              <a:t>(Commercially GTM-ready)</a:t>
            </a:r>
          </a:p>
        </p:txBody>
      </p:sp>
      <p:sp>
        <p:nvSpPr>
          <p:cNvPr id="56" name="Rectangle 55">
            <a:extLst>
              <a:ext uri="{FF2B5EF4-FFF2-40B4-BE49-F238E27FC236}">
                <a16:creationId xmlns:a16="http://schemas.microsoft.com/office/drawing/2014/main" id="{7B893AC2-810F-EF46-BEDB-37A912E2F0FE}"/>
              </a:ext>
            </a:extLst>
          </p:cNvPr>
          <p:cNvSpPr/>
          <p:nvPr/>
        </p:nvSpPr>
        <p:spPr bwMode="auto">
          <a:xfrm>
            <a:off x="723900" y="3892714"/>
            <a:ext cx="2245994" cy="38100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i="1" dirty="0">
                <a:solidFill>
                  <a:srgbClr val="DB0011"/>
                </a:solidFill>
                <a:latin typeface="Arial" charset="0"/>
              </a:rPr>
              <a:t>Ideation Funnel</a:t>
            </a:r>
          </a:p>
        </p:txBody>
      </p:sp>
      <p:sp>
        <p:nvSpPr>
          <p:cNvPr id="57" name="Rectangle 56">
            <a:extLst>
              <a:ext uri="{FF2B5EF4-FFF2-40B4-BE49-F238E27FC236}">
                <a16:creationId xmlns:a16="http://schemas.microsoft.com/office/drawing/2014/main" id="{67011F49-D501-4D4D-80C6-DE6C15F5F6CE}"/>
              </a:ext>
            </a:extLst>
          </p:cNvPr>
          <p:cNvSpPr/>
          <p:nvPr/>
        </p:nvSpPr>
        <p:spPr bwMode="auto">
          <a:xfrm>
            <a:off x="603884" y="4384204"/>
            <a:ext cx="2459356" cy="381000"/>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i="1" dirty="0">
                <a:solidFill>
                  <a:srgbClr val="DB0011"/>
                </a:solidFill>
                <a:latin typeface="Arial" charset="0"/>
              </a:rPr>
              <a:t>Answering the ‘WHAT”: Ideas are prioritized, tested and finalized as they go through the funnel</a:t>
            </a:r>
          </a:p>
        </p:txBody>
      </p:sp>
      <p:sp>
        <p:nvSpPr>
          <p:cNvPr id="58" name="Oval 57">
            <a:extLst>
              <a:ext uri="{FF2B5EF4-FFF2-40B4-BE49-F238E27FC236}">
                <a16:creationId xmlns:a16="http://schemas.microsoft.com/office/drawing/2014/main" id="{B472A7FB-9E1A-0840-BCB8-0A0383010658}"/>
              </a:ext>
            </a:extLst>
          </p:cNvPr>
          <p:cNvSpPr/>
          <p:nvPr/>
        </p:nvSpPr>
        <p:spPr bwMode="auto">
          <a:xfrm>
            <a:off x="3930014" y="373079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59" name="Oval 58">
            <a:extLst>
              <a:ext uri="{FF2B5EF4-FFF2-40B4-BE49-F238E27FC236}">
                <a16:creationId xmlns:a16="http://schemas.microsoft.com/office/drawing/2014/main" id="{59B22717-F0E1-A149-86E0-03368E599818}"/>
              </a:ext>
            </a:extLst>
          </p:cNvPr>
          <p:cNvSpPr/>
          <p:nvPr/>
        </p:nvSpPr>
        <p:spPr bwMode="auto">
          <a:xfrm>
            <a:off x="3850004" y="4327055"/>
            <a:ext cx="272416" cy="24765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0" name="Oval 59">
            <a:extLst>
              <a:ext uri="{FF2B5EF4-FFF2-40B4-BE49-F238E27FC236}">
                <a16:creationId xmlns:a16="http://schemas.microsoft.com/office/drawing/2014/main" id="{D21418DC-A7CB-AA43-BB81-7892A1B8593D}"/>
              </a:ext>
            </a:extLst>
          </p:cNvPr>
          <p:cNvSpPr/>
          <p:nvPr/>
        </p:nvSpPr>
        <p:spPr bwMode="auto">
          <a:xfrm>
            <a:off x="3766184" y="4868075"/>
            <a:ext cx="226696" cy="2019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1" name="Oval 60">
            <a:extLst>
              <a:ext uri="{FF2B5EF4-FFF2-40B4-BE49-F238E27FC236}">
                <a16:creationId xmlns:a16="http://schemas.microsoft.com/office/drawing/2014/main" id="{9AF61190-D2AA-884A-AB02-A4D632395F47}"/>
              </a:ext>
            </a:extLst>
          </p:cNvPr>
          <p:cNvSpPr/>
          <p:nvPr/>
        </p:nvSpPr>
        <p:spPr bwMode="auto">
          <a:xfrm>
            <a:off x="4530090" y="3887000"/>
            <a:ext cx="180974" cy="16573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2" name="Oval 61">
            <a:extLst>
              <a:ext uri="{FF2B5EF4-FFF2-40B4-BE49-F238E27FC236}">
                <a16:creationId xmlns:a16="http://schemas.microsoft.com/office/drawing/2014/main" id="{481B29E3-43CB-B74F-A5FD-FD6744876CF4}"/>
              </a:ext>
            </a:extLst>
          </p:cNvPr>
          <p:cNvSpPr/>
          <p:nvPr/>
        </p:nvSpPr>
        <p:spPr bwMode="auto">
          <a:xfrm>
            <a:off x="3775710" y="381461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3" name="Oval 62">
            <a:extLst>
              <a:ext uri="{FF2B5EF4-FFF2-40B4-BE49-F238E27FC236}">
                <a16:creationId xmlns:a16="http://schemas.microsoft.com/office/drawing/2014/main" id="{B3A56ECF-5620-C848-9988-1B975467F718}"/>
              </a:ext>
            </a:extLst>
          </p:cNvPr>
          <p:cNvSpPr/>
          <p:nvPr/>
        </p:nvSpPr>
        <p:spPr bwMode="auto">
          <a:xfrm>
            <a:off x="4457700" y="380318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4" name="Oval 63">
            <a:extLst>
              <a:ext uri="{FF2B5EF4-FFF2-40B4-BE49-F238E27FC236}">
                <a16:creationId xmlns:a16="http://schemas.microsoft.com/office/drawing/2014/main" id="{1FB7749E-922A-F24C-8F39-3B47BABAC54B}"/>
              </a:ext>
            </a:extLst>
          </p:cNvPr>
          <p:cNvSpPr/>
          <p:nvPr/>
        </p:nvSpPr>
        <p:spPr bwMode="auto">
          <a:xfrm>
            <a:off x="4152900" y="360696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5" name="Oval 64">
            <a:extLst>
              <a:ext uri="{FF2B5EF4-FFF2-40B4-BE49-F238E27FC236}">
                <a16:creationId xmlns:a16="http://schemas.microsoft.com/office/drawing/2014/main" id="{C1B63ABB-9320-C44A-99B3-4DE04CAD1CA7}"/>
              </a:ext>
            </a:extLst>
          </p:cNvPr>
          <p:cNvSpPr/>
          <p:nvPr/>
        </p:nvSpPr>
        <p:spPr bwMode="auto">
          <a:xfrm>
            <a:off x="3855720" y="4024160"/>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6" name="Oval 65">
            <a:extLst>
              <a:ext uri="{FF2B5EF4-FFF2-40B4-BE49-F238E27FC236}">
                <a16:creationId xmlns:a16="http://schemas.microsoft.com/office/drawing/2014/main" id="{AE5182E7-C91F-8E49-AE77-1C9FE6B90738}"/>
              </a:ext>
            </a:extLst>
          </p:cNvPr>
          <p:cNvSpPr/>
          <p:nvPr/>
        </p:nvSpPr>
        <p:spPr bwMode="auto">
          <a:xfrm>
            <a:off x="3968114" y="383937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7" name="Oval 66">
            <a:extLst>
              <a:ext uri="{FF2B5EF4-FFF2-40B4-BE49-F238E27FC236}">
                <a16:creationId xmlns:a16="http://schemas.microsoft.com/office/drawing/2014/main" id="{DF48869D-1D63-4A45-B989-26F3D7367CB8}"/>
              </a:ext>
            </a:extLst>
          </p:cNvPr>
          <p:cNvSpPr/>
          <p:nvPr/>
        </p:nvSpPr>
        <p:spPr bwMode="auto">
          <a:xfrm>
            <a:off x="3937634" y="395177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8" name="Oval 67">
            <a:extLst>
              <a:ext uri="{FF2B5EF4-FFF2-40B4-BE49-F238E27FC236}">
                <a16:creationId xmlns:a16="http://schemas.microsoft.com/office/drawing/2014/main" id="{A5695857-AB25-5E4D-BADE-FC9C7CFB19FC}"/>
              </a:ext>
            </a:extLst>
          </p:cNvPr>
          <p:cNvSpPr/>
          <p:nvPr/>
        </p:nvSpPr>
        <p:spPr bwMode="auto">
          <a:xfrm>
            <a:off x="4629150" y="4064164"/>
            <a:ext cx="89534"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69" name="Oval 68">
            <a:extLst>
              <a:ext uri="{FF2B5EF4-FFF2-40B4-BE49-F238E27FC236}">
                <a16:creationId xmlns:a16="http://schemas.microsoft.com/office/drawing/2014/main" id="{F58E5236-A033-4F45-BB67-08C4F86D87C4}"/>
              </a:ext>
            </a:extLst>
          </p:cNvPr>
          <p:cNvSpPr/>
          <p:nvPr/>
        </p:nvSpPr>
        <p:spPr bwMode="auto">
          <a:xfrm>
            <a:off x="4712970" y="399558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0" name="Oval 69">
            <a:extLst>
              <a:ext uri="{FF2B5EF4-FFF2-40B4-BE49-F238E27FC236}">
                <a16:creationId xmlns:a16="http://schemas.microsoft.com/office/drawing/2014/main" id="{C9178B29-6E74-344E-8520-FCF0B32CB9AC}"/>
              </a:ext>
            </a:extLst>
          </p:cNvPr>
          <p:cNvSpPr/>
          <p:nvPr/>
        </p:nvSpPr>
        <p:spPr bwMode="auto">
          <a:xfrm>
            <a:off x="3794760" y="407369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1" name="Oval 70">
            <a:extLst>
              <a:ext uri="{FF2B5EF4-FFF2-40B4-BE49-F238E27FC236}">
                <a16:creationId xmlns:a16="http://schemas.microsoft.com/office/drawing/2014/main" id="{A4C4C252-60C0-9645-B45A-4E80444E715B}"/>
              </a:ext>
            </a:extLst>
          </p:cNvPr>
          <p:cNvSpPr/>
          <p:nvPr/>
        </p:nvSpPr>
        <p:spPr bwMode="auto">
          <a:xfrm>
            <a:off x="3733800" y="4521365"/>
            <a:ext cx="180974"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2" name="Oval 71">
            <a:extLst>
              <a:ext uri="{FF2B5EF4-FFF2-40B4-BE49-F238E27FC236}">
                <a16:creationId xmlns:a16="http://schemas.microsoft.com/office/drawing/2014/main" id="{6B6D2862-FB2B-BA42-BFBE-E739082B3B76}"/>
              </a:ext>
            </a:extLst>
          </p:cNvPr>
          <p:cNvSpPr/>
          <p:nvPr/>
        </p:nvSpPr>
        <p:spPr bwMode="auto">
          <a:xfrm>
            <a:off x="3992880" y="455184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3" name="Oval 72">
            <a:extLst>
              <a:ext uri="{FF2B5EF4-FFF2-40B4-BE49-F238E27FC236}">
                <a16:creationId xmlns:a16="http://schemas.microsoft.com/office/drawing/2014/main" id="{71880AA2-7A07-E643-989E-B08DF7721E96}"/>
              </a:ext>
            </a:extLst>
          </p:cNvPr>
          <p:cNvSpPr/>
          <p:nvPr/>
        </p:nvSpPr>
        <p:spPr bwMode="auto">
          <a:xfrm>
            <a:off x="3920490" y="458423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4" name="Oval 73">
            <a:extLst>
              <a:ext uri="{FF2B5EF4-FFF2-40B4-BE49-F238E27FC236}">
                <a16:creationId xmlns:a16="http://schemas.microsoft.com/office/drawing/2014/main" id="{556D7850-3779-1B44-BAE3-D9DCAA2598FD}"/>
              </a:ext>
            </a:extLst>
          </p:cNvPr>
          <p:cNvSpPr/>
          <p:nvPr/>
        </p:nvSpPr>
        <p:spPr bwMode="auto">
          <a:xfrm>
            <a:off x="3903344" y="465281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5" name="Oval 74">
            <a:extLst>
              <a:ext uri="{FF2B5EF4-FFF2-40B4-BE49-F238E27FC236}">
                <a16:creationId xmlns:a16="http://schemas.microsoft.com/office/drawing/2014/main" id="{AFE118B3-0966-414D-9C3A-22AF6B135A8F}"/>
              </a:ext>
            </a:extLst>
          </p:cNvPr>
          <p:cNvSpPr/>
          <p:nvPr/>
        </p:nvSpPr>
        <p:spPr bwMode="auto">
          <a:xfrm>
            <a:off x="3850004" y="469662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6" name="Oval 75">
            <a:extLst>
              <a:ext uri="{FF2B5EF4-FFF2-40B4-BE49-F238E27FC236}">
                <a16:creationId xmlns:a16="http://schemas.microsoft.com/office/drawing/2014/main" id="{B1025B82-38F2-A047-8600-9E0E57856230}"/>
              </a:ext>
            </a:extLst>
          </p:cNvPr>
          <p:cNvSpPr/>
          <p:nvPr/>
        </p:nvSpPr>
        <p:spPr bwMode="auto">
          <a:xfrm>
            <a:off x="3789044" y="470424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7" name="Oval 76">
            <a:extLst>
              <a:ext uri="{FF2B5EF4-FFF2-40B4-BE49-F238E27FC236}">
                <a16:creationId xmlns:a16="http://schemas.microsoft.com/office/drawing/2014/main" id="{4019736D-B999-ED40-9F29-1EF3D6F49449}"/>
              </a:ext>
            </a:extLst>
          </p:cNvPr>
          <p:cNvSpPr/>
          <p:nvPr/>
        </p:nvSpPr>
        <p:spPr bwMode="auto">
          <a:xfrm>
            <a:off x="3794760" y="446040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8" name="Oval 77">
            <a:extLst>
              <a:ext uri="{FF2B5EF4-FFF2-40B4-BE49-F238E27FC236}">
                <a16:creationId xmlns:a16="http://schemas.microsoft.com/office/drawing/2014/main" id="{D9317026-7A1A-BB4A-A966-EF834F21FE14}"/>
              </a:ext>
            </a:extLst>
          </p:cNvPr>
          <p:cNvSpPr/>
          <p:nvPr/>
        </p:nvSpPr>
        <p:spPr bwMode="auto">
          <a:xfrm>
            <a:off x="3728084" y="447945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79" name="Oval 78">
            <a:extLst>
              <a:ext uri="{FF2B5EF4-FFF2-40B4-BE49-F238E27FC236}">
                <a16:creationId xmlns:a16="http://schemas.microsoft.com/office/drawing/2014/main" id="{45A52766-53B7-DF44-8240-7A4689459651}"/>
              </a:ext>
            </a:extLst>
          </p:cNvPr>
          <p:cNvSpPr/>
          <p:nvPr/>
        </p:nvSpPr>
        <p:spPr bwMode="auto">
          <a:xfrm>
            <a:off x="3962400" y="501285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0" name="Oval 79">
            <a:extLst>
              <a:ext uri="{FF2B5EF4-FFF2-40B4-BE49-F238E27FC236}">
                <a16:creationId xmlns:a16="http://schemas.microsoft.com/office/drawing/2014/main" id="{3550F7B2-3B22-5B4F-BA37-A196D2C911F9}"/>
              </a:ext>
            </a:extLst>
          </p:cNvPr>
          <p:cNvSpPr/>
          <p:nvPr/>
        </p:nvSpPr>
        <p:spPr bwMode="auto">
          <a:xfrm>
            <a:off x="4152900" y="4942370"/>
            <a:ext cx="180974"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1" name="Oval 80">
            <a:extLst>
              <a:ext uri="{FF2B5EF4-FFF2-40B4-BE49-F238E27FC236}">
                <a16:creationId xmlns:a16="http://schemas.microsoft.com/office/drawing/2014/main" id="{1173BBB8-14CB-1148-8C90-FDD3521D53A5}"/>
              </a:ext>
            </a:extLst>
          </p:cNvPr>
          <p:cNvSpPr/>
          <p:nvPr/>
        </p:nvSpPr>
        <p:spPr bwMode="auto">
          <a:xfrm>
            <a:off x="4107180" y="4885220"/>
            <a:ext cx="89534"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2" name="Oval 81">
            <a:extLst>
              <a:ext uri="{FF2B5EF4-FFF2-40B4-BE49-F238E27FC236}">
                <a16:creationId xmlns:a16="http://schemas.microsoft.com/office/drawing/2014/main" id="{D431E8B7-7465-3F4B-8D98-295BA1FFFE94}"/>
              </a:ext>
            </a:extLst>
          </p:cNvPr>
          <p:cNvSpPr/>
          <p:nvPr/>
        </p:nvSpPr>
        <p:spPr bwMode="auto">
          <a:xfrm>
            <a:off x="4194810" y="485283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3" name="Oval 82">
            <a:extLst>
              <a:ext uri="{FF2B5EF4-FFF2-40B4-BE49-F238E27FC236}">
                <a16:creationId xmlns:a16="http://schemas.microsoft.com/office/drawing/2014/main" id="{AC8907B9-9C9B-CE44-8C54-9E89A1BF1A91}"/>
              </a:ext>
            </a:extLst>
          </p:cNvPr>
          <p:cNvSpPr/>
          <p:nvPr/>
        </p:nvSpPr>
        <p:spPr bwMode="auto">
          <a:xfrm>
            <a:off x="4290060" y="487760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4" name="Oval 83">
            <a:extLst>
              <a:ext uri="{FF2B5EF4-FFF2-40B4-BE49-F238E27FC236}">
                <a16:creationId xmlns:a16="http://schemas.microsoft.com/office/drawing/2014/main" id="{6B9838AA-7F66-FB4E-AC48-8F1D5BD7F004}"/>
              </a:ext>
            </a:extLst>
          </p:cNvPr>
          <p:cNvSpPr/>
          <p:nvPr/>
        </p:nvSpPr>
        <p:spPr bwMode="auto">
          <a:xfrm>
            <a:off x="4335780" y="495951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5" name="Oval 84">
            <a:extLst>
              <a:ext uri="{FF2B5EF4-FFF2-40B4-BE49-F238E27FC236}">
                <a16:creationId xmlns:a16="http://schemas.microsoft.com/office/drawing/2014/main" id="{56606B97-2762-6048-BCA9-4E9D2E4F04A6}"/>
              </a:ext>
            </a:extLst>
          </p:cNvPr>
          <p:cNvSpPr/>
          <p:nvPr/>
        </p:nvSpPr>
        <p:spPr bwMode="auto">
          <a:xfrm>
            <a:off x="3703320" y="538242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6" name="Oval 85">
            <a:extLst>
              <a:ext uri="{FF2B5EF4-FFF2-40B4-BE49-F238E27FC236}">
                <a16:creationId xmlns:a16="http://schemas.microsoft.com/office/drawing/2014/main" id="{6D4D3FA1-3B68-7C48-B94C-BE9744A2092F}"/>
              </a:ext>
            </a:extLst>
          </p:cNvPr>
          <p:cNvSpPr/>
          <p:nvPr/>
        </p:nvSpPr>
        <p:spPr bwMode="auto">
          <a:xfrm>
            <a:off x="3623310" y="522812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7" name="Oval 86">
            <a:extLst>
              <a:ext uri="{FF2B5EF4-FFF2-40B4-BE49-F238E27FC236}">
                <a16:creationId xmlns:a16="http://schemas.microsoft.com/office/drawing/2014/main" id="{316D00ED-5B84-B34A-AE91-8FAB9ADE19F8}"/>
              </a:ext>
            </a:extLst>
          </p:cNvPr>
          <p:cNvSpPr/>
          <p:nvPr/>
        </p:nvSpPr>
        <p:spPr bwMode="auto">
          <a:xfrm>
            <a:off x="4320540" y="422418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88" name="Oval 87">
            <a:extLst>
              <a:ext uri="{FF2B5EF4-FFF2-40B4-BE49-F238E27FC236}">
                <a16:creationId xmlns:a16="http://schemas.microsoft.com/office/drawing/2014/main" id="{B0917A3A-8033-8643-B3C5-794A9AF272D8}"/>
              </a:ext>
            </a:extLst>
          </p:cNvPr>
          <p:cNvSpPr/>
          <p:nvPr/>
        </p:nvSpPr>
        <p:spPr bwMode="auto">
          <a:xfrm>
            <a:off x="6463664" y="522240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i="1" dirty="0">
              <a:solidFill>
                <a:srgbClr val="000000"/>
              </a:solidFill>
              <a:latin typeface="Arial" charset="0"/>
            </a:endParaRPr>
          </a:p>
        </p:txBody>
      </p:sp>
      <p:sp>
        <p:nvSpPr>
          <p:cNvPr id="89" name="Oval 88">
            <a:extLst>
              <a:ext uri="{FF2B5EF4-FFF2-40B4-BE49-F238E27FC236}">
                <a16:creationId xmlns:a16="http://schemas.microsoft.com/office/drawing/2014/main" id="{B876D047-CA01-B24D-81B1-05F15CF29D2D}"/>
              </a:ext>
            </a:extLst>
          </p:cNvPr>
          <p:cNvSpPr/>
          <p:nvPr/>
        </p:nvSpPr>
        <p:spPr bwMode="auto">
          <a:xfrm>
            <a:off x="4977764" y="434991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0" name="Oval 89">
            <a:extLst>
              <a:ext uri="{FF2B5EF4-FFF2-40B4-BE49-F238E27FC236}">
                <a16:creationId xmlns:a16="http://schemas.microsoft.com/office/drawing/2014/main" id="{9C475580-3DFC-D04A-BABD-32CB8E69BD23}"/>
              </a:ext>
            </a:extLst>
          </p:cNvPr>
          <p:cNvSpPr/>
          <p:nvPr/>
        </p:nvSpPr>
        <p:spPr bwMode="auto">
          <a:xfrm>
            <a:off x="9814560" y="4226090"/>
            <a:ext cx="182880" cy="16573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1" name="Oval 90">
            <a:extLst>
              <a:ext uri="{FF2B5EF4-FFF2-40B4-BE49-F238E27FC236}">
                <a16:creationId xmlns:a16="http://schemas.microsoft.com/office/drawing/2014/main" id="{4D9E7590-8265-DA45-B361-7B0EF10C2B03}"/>
              </a:ext>
            </a:extLst>
          </p:cNvPr>
          <p:cNvSpPr/>
          <p:nvPr/>
        </p:nvSpPr>
        <p:spPr bwMode="auto">
          <a:xfrm>
            <a:off x="7187564" y="393462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2" name="Oval 91">
            <a:extLst>
              <a:ext uri="{FF2B5EF4-FFF2-40B4-BE49-F238E27FC236}">
                <a16:creationId xmlns:a16="http://schemas.microsoft.com/office/drawing/2014/main" id="{8EFB6C14-460C-E444-9993-A4DC86ACEE63}"/>
              </a:ext>
            </a:extLst>
          </p:cNvPr>
          <p:cNvSpPr/>
          <p:nvPr/>
        </p:nvSpPr>
        <p:spPr bwMode="auto">
          <a:xfrm>
            <a:off x="7279004" y="4216564"/>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3" name="Oval 92">
            <a:extLst>
              <a:ext uri="{FF2B5EF4-FFF2-40B4-BE49-F238E27FC236}">
                <a16:creationId xmlns:a16="http://schemas.microsoft.com/office/drawing/2014/main" id="{3ECE7689-F532-2D48-A40E-EE8AE58B1344}"/>
              </a:ext>
            </a:extLst>
          </p:cNvPr>
          <p:cNvSpPr/>
          <p:nvPr/>
        </p:nvSpPr>
        <p:spPr bwMode="auto">
          <a:xfrm>
            <a:off x="6909434" y="4706150"/>
            <a:ext cx="91440" cy="8191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4" name="Oval 93">
            <a:extLst>
              <a:ext uri="{FF2B5EF4-FFF2-40B4-BE49-F238E27FC236}">
                <a16:creationId xmlns:a16="http://schemas.microsoft.com/office/drawing/2014/main" id="{E3D492D5-AC92-454A-B389-B6953B7C542F}"/>
              </a:ext>
            </a:extLst>
          </p:cNvPr>
          <p:cNvSpPr/>
          <p:nvPr/>
        </p:nvSpPr>
        <p:spPr bwMode="auto">
          <a:xfrm>
            <a:off x="6819900" y="4498504"/>
            <a:ext cx="180974"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5" name="Oval 94">
            <a:extLst>
              <a:ext uri="{FF2B5EF4-FFF2-40B4-BE49-F238E27FC236}">
                <a16:creationId xmlns:a16="http://schemas.microsoft.com/office/drawing/2014/main" id="{88CC9765-4160-934F-8459-F710E41DEB0A}"/>
              </a:ext>
            </a:extLst>
          </p:cNvPr>
          <p:cNvSpPr/>
          <p:nvPr/>
        </p:nvSpPr>
        <p:spPr bwMode="auto">
          <a:xfrm>
            <a:off x="6758940" y="4668050"/>
            <a:ext cx="91440" cy="8382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6" name="Oval 95">
            <a:extLst>
              <a:ext uri="{FF2B5EF4-FFF2-40B4-BE49-F238E27FC236}">
                <a16:creationId xmlns:a16="http://schemas.microsoft.com/office/drawing/2014/main" id="{A782AB3A-1321-4C44-B1CA-C5A7960F8C6C}"/>
              </a:ext>
            </a:extLst>
          </p:cNvPr>
          <p:cNvSpPr/>
          <p:nvPr/>
        </p:nvSpPr>
        <p:spPr bwMode="auto">
          <a:xfrm>
            <a:off x="6934200" y="4391824"/>
            <a:ext cx="89534"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7" name="Oval 96">
            <a:extLst>
              <a:ext uri="{FF2B5EF4-FFF2-40B4-BE49-F238E27FC236}">
                <a16:creationId xmlns:a16="http://schemas.microsoft.com/office/drawing/2014/main" id="{A6E7A833-1567-8F4F-AB0E-7912ED405EC1}"/>
              </a:ext>
            </a:extLst>
          </p:cNvPr>
          <p:cNvSpPr/>
          <p:nvPr/>
        </p:nvSpPr>
        <p:spPr bwMode="auto">
          <a:xfrm>
            <a:off x="6838950" y="435944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8" name="Oval 97">
            <a:extLst>
              <a:ext uri="{FF2B5EF4-FFF2-40B4-BE49-F238E27FC236}">
                <a16:creationId xmlns:a16="http://schemas.microsoft.com/office/drawing/2014/main" id="{C7BC35DC-5F4E-9D43-A9BB-FB382FF54017}"/>
              </a:ext>
            </a:extLst>
          </p:cNvPr>
          <p:cNvSpPr/>
          <p:nvPr/>
        </p:nvSpPr>
        <p:spPr bwMode="auto">
          <a:xfrm>
            <a:off x="7080884" y="452708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99" name="Oval 98">
            <a:extLst>
              <a:ext uri="{FF2B5EF4-FFF2-40B4-BE49-F238E27FC236}">
                <a16:creationId xmlns:a16="http://schemas.microsoft.com/office/drawing/2014/main" id="{A87D2492-8EA4-F245-A3BB-EE82D5EBAFCB}"/>
              </a:ext>
            </a:extLst>
          </p:cNvPr>
          <p:cNvSpPr/>
          <p:nvPr/>
        </p:nvSpPr>
        <p:spPr bwMode="auto">
          <a:xfrm>
            <a:off x="6915150" y="433658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0" name="Oval 99">
            <a:extLst>
              <a:ext uri="{FF2B5EF4-FFF2-40B4-BE49-F238E27FC236}">
                <a16:creationId xmlns:a16="http://schemas.microsoft.com/office/drawing/2014/main" id="{FB803731-3A81-7D45-BBBD-8FE5B18ADB96}"/>
              </a:ext>
            </a:extLst>
          </p:cNvPr>
          <p:cNvSpPr/>
          <p:nvPr/>
        </p:nvSpPr>
        <p:spPr bwMode="auto">
          <a:xfrm>
            <a:off x="4882514" y="484140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1" name="Oval 100">
            <a:extLst>
              <a:ext uri="{FF2B5EF4-FFF2-40B4-BE49-F238E27FC236}">
                <a16:creationId xmlns:a16="http://schemas.microsoft.com/office/drawing/2014/main" id="{EFCBDC76-2365-EC44-9E45-0B10EC24DCDE}"/>
              </a:ext>
            </a:extLst>
          </p:cNvPr>
          <p:cNvSpPr/>
          <p:nvPr/>
        </p:nvSpPr>
        <p:spPr bwMode="auto">
          <a:xfrm>
            <a:off x="4732020" y="428133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2" name="Oval 101">
            <a:extLst>
              <a:ext uri="{FF2B5EF4-FFF2-40B4-BE49-F238E27FC236}">
                <a16:creationId xmlns:a16="http://schemas.microsoft.com/office/drawing/2014/main" id="{A0219CC0-1FBF-0B4A-A82D-702013B7F61E}"/>
              </a:ext>
            </a:extLst>
          </p:cNvPr>
          <p:cNvSpPr/>
          <p:nvPr/>
        </p:nvSpPr>
        <p:spPr bwMode="auto">
          <a:xfrm>
            <a:off x="4674870" y="4540414"/>
            <a:ext cx="91440" cy="8191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3" name="Oval 102">
            <a:extLst>
              <a:ext uri="{FF2B5EF4-FFF2-40B4-BE49-F238E27FC236}">
                <a16:creationId xmlns:a16="http://schemas.microsoft.com/office/drawing/2014/main" id="{7486AF26-F16F-AE45-9D2B-51C9847F5075}"/>
              </a:ext>
            </a:extLst>
          </p:cNvPr>
          <p:cNvSpPr/>
          <p:nvPr/>
        </p:nvSpPr>
        <p:spPr bwMode="auto">
          <a:xfrm>
            <a:off x="4629150" y="449469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4" name="Oval 103">
            <a:extLst>
              <a:ext uri="{FF2B5EF4-FFF2-40B4-BE49-F238E27FC236}">
                <a16:creationId xmlns:a16="http://schemas.microsoft.com/office/drawing/2014/main" id="{08DA4559-865B-DB46-905C-E6526692157F}"/>
              </a:ext>
            </a:extLst>
          </p:cNvPr>
          <p:cNvSpPr/>
          <p:nvPr/>
        </p:nvSpPr>
        <p:spPr bwMode="auto">
          <a:xfrm>
            <a:off x="4775834" y="451565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5" name="Oval 104">
            <a:extLst>
              <a:ext uri="{FF2B5EF4-FFF2-40B4-BE49-F238E27FC236}">
                <a16:creationId xmlns:a16="http://schemas.microsoft.com/office/drawing/2014/main" id="{B0448C8B-E5AC-C34C-833F-2C58851E3598}"/>
              </a:ext>
            </a:extLst>
          </p:cNvPr>
          <p:cNvSpPr/>
          <p:nvPr/>
        </p:nvSpPr>
        <p:spPr bwMode="auto">
          <a:xfrm>
            <a:off x="4705350" y="4471835"/>
            <a:ext cx="43814"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6" name="Oval 105">
            <a:extLst>
              <a:ext uri="{FF2B5EF4-FFF2-40B4-BE49-F238E27FC236}">
                <a16:creationId xmlns:a16="http://schemas.microsoft.com/office/drawing/2014/main" id="{DDB9D70F-1B7E-144E-A912-EF64458AC702}"/>
              </a:ext>
            </a:extLst>
          </p:cNvPr>
          <p:cNvSpPr/>
          <p:nvPr/>
        </p:nvSpPr>
        <p:spPr bwMode="auto">
          <a:xfrm>
            <a:off x="6406514" y="5104294"/>
            <a:ext cx="180976"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7" name="Oval 106">
            <a:extLst>
              <a:ext uri="{FF2B5EF4-FFF2-40B4-BE49-F238E27FC236}">
                <a16:creationId xmlns:a16="http://schemas.microsoft.com/office/drawing/2014/main" id="{CE636304-5F38-C041-88EB-6799B527D4D2}"/>
              </a:ext>
            </a:extLst>
          </p:cNvPr>
          <p:cNvSpPr/>
          <p:nvPr/>
        </p:nvSpPr>
        <p:spPr bwMode="auto">
          <a:xfrm>
            <a:off x="6263640" y="5054764"/>
            <a:ext cx="135254" cy="12382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8" name="Oval 107">
            <a:extLst>
              <a:ext uri="{FF2B5EF4-FFF2-40B4-BE49-F238E27FC236}">
                <a16:creationId xmlns:a16="http://schemas.microsoft.com/office/drawing/2014/main" id="{1A5DC29D-FD08-F741-9A46-C51143641ABF}"/>
              </a:ext>
            </a:extLst>
          </p:cNvPr>
          <p:cNvSpPr/>
          <p:nvPr/>
        </p:nvSpPr>
        <p:spPr bwMode="auto">
          <a:xfrm>
            <a:off x="7477124" y="4816640"/>
            <a:ext cx="137160" cy="12382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09" name="Oval 108">
            <a:extLst>
              <a:ext uri="{FF2B5EF4-FFF2-40B4-BE49-F238E27FC236}">
                <a16:creationId xmlns:a16="http://schemas.microsoft.com/office/drawing/2014/main" id="{D1343705-CE73-F846-BEDD-DEA80664B612}"/>
              </a:ext>
            </a:extLst>
          </p:cNvPr>
          <p:cNvSpPr/>
          <p:nvPr/>
        </p:nvSpPr>
        <p:spPr bwMode="auto">
          <a:xfrm>
            <a:off x="12517754" y="430610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0" name="Oval 109">
            <a:extLst>
              <a:ext uri="{FF2B5EF4-FFF2-40B4-BE49-F238E27FC236}">
                <a16:creationId xmlns:a16="http://schemas.microsoft.com/office/drawing/2014/main" id="{77229BAF-9DC3-604A-AA28-7847CCD015E3}"/>
              </a:ext>
            </a:extLst>
          </p:cNvPr>
          <p:cNvSpPr/>
          <p:nvPr/>
        </p:nvSpPr>
        <p:spPr bwMode="auto">
          <a:xfrm>
            <a:off x="12517754" y="407369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1" name="Oval 110">
            <a:extLst>
              <a:ext uri="{FF2B5EF4-FFF2-40B4-BE49-F238E27FC236}">
                <a16:creationId xmlns:a16="http://schemas.microsoft.com/office/drawing/2014/main" id="{F80CF2AD-DA23-3047-ABFE-2AEE531ECC1E}"/>
              </a:ext>
            </a:extLst>
          </p:cNvPr>
          <p:cNvSpPr/>
          <p:nvPr/>
        </p:nvSpPr>
        <p:spPr bwMode="auto">
          <a:xfrm>
            <a:off x="12517754" y="477092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2" name="Oval 111">
            <a:extLst>
              <a:ext uri="{FF2B5EF4-FFF2-40B4-BE49-F238E27FC236}">
                <a16:creationId xmlns:a16="http://schemas.microsoft.com/office/drawing/2014/main" id="{4FF7C4F7-F9F5-7943-AB82-88B8352FB075}"/>
              </a:ext>
            </a:extLst>
          </p:cNvPr>
          <p:cNvSpPr/>
          <p:nvPr/>
        </p:nvSpPr>
        <p:spPr bwMode="auto">
          <a:xfrm>
            <a:off x="12517754" y="453851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3" name="Oval 112">
            <a:extLst>
              <a:ext uri="{FF2B5EF4-FFF2-40B4-BE49-F238E27FC236}">
                <a16:creationId xmlns:a16="http://schemas.microsoft.com/office/drawing/2014/main" id="{B2F17B56-83B0-C443-B4E9-B109D688E203}"/>
              </a:ext>
            </a:extLst>
          </p:cNvPr>
          <p:cNvSpPr/>
          <p:nvPr/>
        </p:nvSpPr>
        <p:spPr bwMode="auto">
          <a:xfrm>
            <a:off x="12517754" y="5003330"/>
            <a:ext cx="211456" cy="1924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4" name="Oval 113">
            <a:extLst>
              <a:ext uri="{FF2B5EF4-FFF2-40B4-BE49-F238E27FC236}">
                <a16:creationId xmlns:a16="http://schemas.microsoft.com/office/drawing/2014/main" id="{0DC4B789-B883-464A-88EE-E6E4EA4AC4C1}"/>
              </a:ext>
            </a:extLst>
          </p:cNvPr>
          <p:cNvSpPr/>
          <p:nvPr/>
        </p:nvSpPr>
        <p:spPr bwMode="auto">
          <a:xfrm>
            <a:off x="4248150" y="4167035"/>
            <a:ext cx="272414" cy="24765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5" name="Oval 114">
            <a:extLst>
              <a:ext uri="{FF2B5EF4-FFF2-40B4-BE49-F238E27FC236}">
                <a16:creationId xmlns:a16="http://schemas.microsoft.com/office/drawing/2014/main" id="{DC72176A-853F-934B-87DB-42BF147B3212}"/>
              </a:ext>
            </a:extLst>
          </p:cNvPr>
          <p:cNvSpPr/>
          <p:nvPr/>
        </p:nvSpPr>
        <p:spPr bwMode="auto">
          <a:xfrm>
            <a:off x="6356984" y="427752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6" name="Oval 115">
            <a:extLst>
              <a:ext uri="{FF2B5EF4-FFF2-40B4-BE49-F238E27FC236}">
                <a16:creationId xmlns:a16="http://schemas.microsoft.com/office/drawing/2014/main" id="{E263CBC1-ADEB-7847-9BBE-D55DFF77629B}"/>
              </a:ext>
            </a:extLst>
          </p:cNvPr>
          <p:cNvSpPr/>
          <p:nvPr/>
        </p:nvSpPr>
        <p:spPr bwMode="auto">
          <a:xfrm>
            <a:off x="6722744" y="3995584"/>
            <a:ext cx="182880" cy="16573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7" name="Oval 116">
            <a:extLst>
              <a:ext uri="{FF2B5EF4-FFF2-40B4-BE49-F238E27FC236}">
                <a16:creationId xmlns:a16="http://schemas.microsoft.com/office/drawing/2014/main" id="{46808C65-08D7-1A47-A823-4032B23BA9F9}"/>
              </a:ext>
            </a:extLst>
          </p:cNvPr>
          <p:cNvSpPr/>
          <p:nvPr/>
        </p:nvSpPr>
        <p:spPr bwMode="auto">
          <a:xfrm>
            <a:off x="6652260" y="4027970"/>
            <a:ext cx="43814"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8" name="Oval 117">
            <a:extLst>
              <a:ext uri="{FF2B5EF4-FFF2-40B4-BE49-F238E27FC236}">
                <a16:creationId xmlns:a16="http://schemas.microsoft.com/office/drawing/2014/main" id="{E7FA9D22-4E61-1E4D-82B4-7869BDAE1587}"/>
              </a:ext>
            </a:extLst>
          </p:cNvPr>
          <p:cNvSpPr/>
          <p:nvPr/>
        </p:nvSpPr>
        <p:spPr bwMode="auto">
          <a:xfrm>
            <a:off x="6635114" y="409655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19" name="Oval 118">
            <a:extLst>
              <a:ext uri="{FF2B5EF4-FFF2-40B4-BE49-F238E27FC236}">
                <a16:creationId xmlns:a16="http://schemas.microsoft.com/office/drawing/2014/main" id="{9EFE1B70-6B24-C54A-9AB4-B52B8341FD18}"/>
              </a:ext>
            </a:extLst>
          </p:cNvPr>
          <p:cNvSpPr/>
          <p:nvPr/>
        </p:nvSpPr>
        <p:spPr bwMode="auto">
          <a:xfrm>
            <a:off x="6722744" y="4424210"/>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0" name="Oval 119">
            <a:extLst>
              <a:ext uri="{FF2B5EF4-FFF2-40B4-BE49-F238E27FC236}">
                <a16:creationId xmlns:a16="http://schemas.microsoft.com/office/drawing/2014/main" id="{EF73F7AC-46D5-8047-A324-C32E3B7178EF}"/>
              </a:ext>
            </a:extLst>
          </p:cNvPr>
          <p:cNvSpPr/>
          <p:nvPr/>
        </p:nvSpPr>
        <p:spPr bwMode="auto">
          <a:xfrm>
            <a:off x="6520814" y="414798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1" name="Oval 120">
            <a:extLst>
              <a:ext uri="{FF2B5EF4-FFF2-40B4-BE49-F238E27FC236}">
                <a16:creationId xmlns:a16="http://schemas.microsoft.com/office/drawing/2014/main" id="{EE5B6111-157C-4B44-8737-2F2BBD63EE2A}"/>
              </a:ext>
            </a:extLst>
          </p:cNvPr>
          <p:cNvSpPr/>
          <p:nvPr/>
        </p:nvSpPr>
        <p:spPr bwMode="auto">
          <a:xfrm>
            <a:off x="6526530" y="3904144"/>
            <a:ext cx="45720" cy="4000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2" name="Oval 121">
            <a:extLst>
              <a:ext uri="{FF2B5EF4-FFF2-40B4-BE49-F238E27FC236}">
                <a16:creationId xmlns:a16="http://schemas.microsoft.com/office/drawing/2014/main" id="{89DCFA61-29E5-7340-9701-E60075EBD933}"/>
              </a:ext>
            </a:extLst>
          </p:cNvPr>
          <p:cNvSpPr/>
          <p:nvPr/>
        </p:nvSpPr>
        <p:spPr bwMode="auto">
          <a:xfrm>
            <a:off x="7675244" y="411369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3" name="Oval 122">
            <a:extLst>
              <a:ext uri="{FF2B5EF4-FFF2-40B4-BE49-F238E27FC236}">
                <a16:creationId xmlns:a16="http://schemas.microsoft.com/office/drawing/2014/main" id="{B5A61C40-D44A-904A-ACB0-15E98F115503}"/>
              </a:ext>
            </a:extLst>
          </p:cNvPr>
          <p:cNvSpPr/>
          <p:nvPr/>
        </p:nvSpPr>
        <p:spPr bwMode="auto">
          <a:xfrm>
            <a:off x="7098030" y="3856520"/>
            <a:ext cx="45720" cy="4000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4" name="Oval 123">
            <a:extLst>
              <a:ext uri="{FF2B5EF4-FFF2-40B4-BE49-F238E27FC236}">
                <a16:creationId xmlns:a16="http://schemas.microsoft.com/office/drawing/2014/main" id="{E3D0B3A4-73B6-2E40-8C04-04A65BC0D3C4}"/>
              </a:ext>
            </a:extLst>
          </p:cNvPr>
          <p:cNvSpPr/>
          <p:nvPr/>
        </p:nvSpPr>
        <p:spPr bwMode="auto">
          <a:xfrm>
            <a:off x="7461884" y="3921290"/>
            <a:ext cx="81916" cy="7429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5" name="Oval 124">
            <a:extLst>
              <a:ext uri="{FF2B5EF4-FFF2-40B4-BE49-F238E27FC236}">
                <a16:creationId xmlns:a16="http://schemas.microsoft.com/office/drawing/2014/main" id="{B8D690F6-AD22-8545-A682-E12C4E6429E8}"/>
              </a:ext>
            </a:extLst>
          </p:cNvPr>
          <p:cNvSpPr/>
          <p:nvPr/>
        </p:nvSpPr>
        <p:spPr bwMode="auto">
          <a:xfrm>
            <a:off x="7412354" y="4416590"/>
            <a:ext cx="180976"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6" name="Oval 125">
            <a:extLst>
              <a:ext uri="{FF2B5EF4-FFF2-40B4-BE49-F238E27FC236}">
                <a16:creationId xmlns:a16="http://schemas.microsoft.com/office/drawing/2014/main" id="{1AB381E1-FCCB-4E4D-B932-8955559DA4C6}"/>
              </a:ext>
            </a:extLst>
          </p:cNvPr>
          <p:cNvSpPr/>
          <p:nvPr/>
        </p:nvSpPr>
        <p:spPr bwMode="auto">
          <a:xfrm>
            <a:off x="9686924" y="4466120"/>
            <a:ext cx="182880" cy="1638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7" name="Oval 126">
            <a:extLst>
              <a:ext uri="{FF2B5EF4-FFF2-40B4-BE49-F238E27FC236}">
                <a16:creationId xmlns:a16="http://schemas.microsoft.com/office/drawing/2014/main" id="{174DE00D-62CB-D843-A890-50FA499A8639}"/>
              </a:ext>
            </a:extLst>
          </p:cNvPr>
          <p:cNvSpPr/>
          <p:nvPr/>
        </p:nvSpPr>
        <p:spPr bwMode="auto">
          <a:xfrm>
            <a:off x="10140316" y="4352742"/>
            <a:ext cx="116204" cy="104774"/>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8" name="Oval 127">
            <a:extLst>
              <a:ext uri="{FF2B5EF4-FFF2-40B4-BE49-F238E27FC236}">
                <a16:creationId xmlns:a16="http://schemas.microsoft.com/office/drawing/2014/main" id="{AC38BA0C-0CAC-6940-B88A-20688A5A5C73}"/>
              </a:ext>
            </a:extLst>
          </p:cNvPr>
          <p:cNvSpPr/>
          <p:nvPr/>
        </p:nvSpPr>
        <p:spPr bwMode="auto">
          <a:xfrm flipH="1">
            <a:off x="9926954" y="4856644"/>
            <a:ext cx="137160" cy="123826"/>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29" name="Oval 128">
            <a:extLst>
              <a:ext uri="{FF2B5EF4-FFF2-40B4-BE49-F238E27FC236}">
                <a16:creationId xmlns:a16="http://schemas.microsoft.com/office/drawing/2014/main" id="{6BE7ECDE-F136-B445-AB7C-81909DB890EE}"/>
              </a:ext>
            </a:extLst>
          </p:cNvPr>
          <p:cNvSpPr/>
          <p:nvPr/>
        </p:nvSpPr>
        <p:spPr bwMode="auto">
          <a:xfrm flipH="1">
            <a:off x="9932670" y="4561370"/>
            <a:ext cx="139064" cy="12573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30" name="Oval 129">
            <a:extLst>
              <a:ext uri="{FF2B5EF4-FFF2-40B4-BE49-F238E27FC236}">
                <a16:creationId xmlns:a16="http://schemas.microsoft.com/office/drawing/2014/main" id="{E56C55B9-82CC-2642-8841-0F7E920B77D0}"/>
              </a:ext>
            </a:extLst>
          </p:cNvPr>
          <p:cNvSpPr/>
          <p:nvPr/>
        </p:nvSpPr>
        <p:spPr bwMode="auto">
          <a:xfrm>
            <a:off x="3728084" y="4502315"/>
            <a:ext cx="45720" cy="41910"/>
          </a:xfrm>
          <a:prstGeom prst="ellipse">
            <a:avLst/>
          </a:prstGeom>
          <a:solidFill>
            <a:srgbClr val="DB0011"/>
          </a:solidFill>
          <a:ln w="9525" cap="flat" cmpd="sng" algn="ctr">
            <a:solidFill>
              <a:srgbClr val="FFFFFF"/>
            </a:solid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31" name="Rectangle 130">
            <a:extLst>
              <a:ext uri="{FF2B5EF4-FFF2-40B4-BE49-F238E27FC236}">
                <a16:creationId xmlns:a16="http://schemas.microsoft.com/office/drawing/2014/main" id="{FAAD468F-42D8-5044-8D0A-2C811ECA1D4B}"/>
              </a:ext>
            </a:extLst>
          </p:cNvPr>
          <p:cNvSpPr/>
          <p:nvPr/>
        </p:nvSpPr>
        <p:spPr bwMode="auto">
          <a:xfrm>
            <a:off x="723900" y="3119285"/>
            <a:ext cx="2447924" cy="247650"/>
          </a:xfrm>
          <a:prstGeom prst="rect">
            <a:avLst/>
          </a:prstGeom>
          <a:solidFill>
            <a:srgbClr val="FFFFFF">
              <a:lumMod val="50000"/>
            </a:srgbClr>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rgbClr val="FFFFFF"/>
                </a:solidFill>
                <a:latin typeface="Arial" charset="0"/>
                <a:cs typeface="Arial" pitchFamily="34" charset="0"/>
              </a:rPr>
              <a:t>Engage &amp; Inform [2/5]</a:t>
            </a:r>
          </a:p>
        </p:txBody>
      </p:sp>
      <p:sp>
        <p:nvSpPr>
          <p:cNvPr id="132" name="Rectangle 131">
            <a:extLst>
              <a:ext uri="{FF2B5EF4-FFF2-40B4-BE49-F238E27FC236}">
                <a16:creationId xmlns:a16="http://schemas.microsoft.com/office/drawing/2014/main" id="{D745E0E2-8D50-3142-BD0E-3C8728FA39A9}"/>
              </a:ext>
            </a:extLst>
          </p:cNvPr>
          <p:cNvSpPr/>
          <p:nvPr/>
        </p:nvSpPr>
        <p:spPr bwMode="auto">
          <a:xfrm>
            <a:off x="630554" y="2222030"/>
            <a:ext cx="2527936" cy="756284"/>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Proactively Engage, Inform and Coach Client Innovation leads</a:t>
            </a:r>
          </a:p>
          <a:p>
            <a:pPr algn="ctr" defTabSz="961015">
              <a:lnSpc>
                <a:spcPct val="100000"/>
              </a:lnSpc>
              <a:spcBef>
                <a:spcPct val="50000"/>
              </a:spcBef>
              <a:buClrTx/>
              <a:defRPr/>
            </a:pPr>
            <a:r>
              <a:rPr lang="en-US" sz="1007" i="1" dirty="0">
                <a:solidFill>
                  <a:srgbClr val="8C8C8C">
                    <a:lumMod val="50000"/>
                  </a:srgbClr>
                </a:solidFill>
                <a:latin typeface="Arial" charset="0"/>
              </a:rPr>
              <a:t>(inception phase)</a:t>
            </a:r>
          </a:p>
        </p:txBody>
      </p:sp>
      <p:sp>
        <p:nvSpPr>
          <p:cNvPr id="133" name="Rectangle 132">
            <a:extLst>
              <a:ext uri="{FF2B5EF4-FFF2-40B4-BE49-F238E27FC236}">
                <a16:creationId xmlns:a16="http://schemas.microsoft.com/office/drawing/2014/main" id="{0847098D-8315-D149-AC71-8DEFD836226D}"/>
              </a:ext>
            </a:extLst>
          </p:cNvPr>
          <p:cNvSpPr/>
          <p:nvPr/>
        </p:nvSpPr>
        <p:spPr bwMode="auto">
          <a:xfrm>
            <a:off x="685800" y="1808644"/>
            <a:ext cx="6139814"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Demand</a:t>
            </a:r>
          </a:p>
        </p:txBody>
      </p:sp>
      <p:sp>
        <p:nvSpPr>
          <p:cNvPr id="134" name="Rectangle 133">
            <a:extLst>
              <a:ext uri="{FF2B5EF4-FFF2-40B4-BE49-F238E27FC236}">
                <a16:creationId xmlns:a16="http://schemas.microsoft.com/office/drawing/2014/main" id="{5602D7CC-41C3-6D40-B243-5D53147425D2}"/>
              </a:ext>
            </a:extLst>
          </p:cNvPr>
          <p:cNvSpPr/>
          <p:nvPr/>
        </p:nvSpPr>
        <p:spPr bwMode="auto">
          <a:xfrm>
            <a:off x="6894194" y="1808644"/>
            <a:ext cx="3644266"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Supply</a:t>
            </a:r>
          </a:p>
        </p:txBody>
      </p:sp>
      <p:sp>
        <p:nvSpPr>
          <p:cNvPr id="135" name="Rectangle 134">
            <a:extLst>
              <a:ext uri="{FF2B5EF4-FFF2-40B4-BE49-F238E27FC236}">
                <a16:creationId xmlns:a16="http://schemas.microsoft.com/office/drawing/2014/main" id="{8E977D5D-F413-0844-8457-E846561EF4A5}"/>
              </a:ext>
            </a:extLst>
          </p:cNvPr>
          <p:cNvSpPr/>
          <p:nvPr/>
        </p:nvSpPr>
        <p:spPr bwMode="auto">
          <a:xfrm>
            <a:off x="685800" y="1450504"/>
            <a:ext cx="13262610" cy="293371"/>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Governance and Communication (Propel Council)</a:t>
            </a:r>
          </a:p>
        </p:txBody>
      </p:sp>
      <p:sp>
        <p:nvSpPr>
          <p:cNvPr id="136" name="Rectangle 135">
            <a:extLst>
              <a:ext uri="{FF2B5EF4-FFF2-40B4-BE49-F238E27FC236}">
                <a16:creationId xmlns:a16="http://schemas.microsoft.com/office/drawing/2014/main" id="{686DFFD4-1AF8-2B4D-9A38-B669EC919215}"/>
              </a:ext>
            </a:extLst>
          </p:cNvPr>
          <p:cNvSpPr/>
          <p:nvPr/>
        </p:nvSpPr>
        <p:spPr bwMode="auto">
          <a:xfrm>
            <a:off x="10608945" y="1808644"/>
            <a:ext cx="3339465" cy="257176"/>
          </a:xfrm>
          <a:prstGeom prst="rect">
            <a:avLst/>
          </a:prstGeom>
          <a:solidFill>
            <a:schemeClr val="tx2"/>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chemeClr val="bg1"/>
                </a:solidFill>
                <a:latin typeface="Arial" charset="0"/>
                <a:cs typeface="Arial" pitchFamily="34" charset="0"/>
              </a:rPr>
              <a:t>Transformation</a:t>
            </a:r>
          </a:p>
        </p:txBody>
      </p:sp>
      <p:sp>
        <p:nvSpPr>
          <p:cNvPr id="137" name="Rectangle 136">
            <a:extLst>
              <a:ext uri="{FF2B5EF4-FFF2-40B4-BE49-F238E27FC236}">
                <a16:creationId xmlns:a16="http://schemas.microsoft.com/office/drawing/2014/main" id="{F9941ACC-F841-504A-8A84-76769691C8A3}"/>
              </a:ext>
            </a:extLst>
          </p:cNvPr>
          <p:cNvSpPr/>
          <p:nvPr/>
        </p:nvSpPr>
        <p:spPr bwMode="auto">
          <a:xfrm>
            <a:off x="3135630" y="6137866"/>
            <a:ext cx="10835640" cy="293370"/>
          </a:xfrm>
          <a:prstGeom prst="rect">
            <a:avLst/>
          </a:prstGeom>
          <a:solidFill>
            <a:schemeClr val="tx1"/>
          </a:solidFill>
          <a:ln w="6350" cap="flat" cmpd="sng" algn="ctr">
            <a:noFill/>
            <a:prstDash val="solid"/>
            <a:round/>
            <a:headEnd type="none" w="med" len="med"/>
            <a:tailEnd type="none" w="med" len="med"/>
          </a:ln>
          <a:effectLst/>
        </p:spPr>
        <p:txBody>
          <a:bodyPr wrap="none" lIns="102320" tIns="51160" rIns="102320" bIns="51160" anchor="ctr"/>
          <a:lstStyle/>
          <a:p>
            <a:pPr algn="ctr" defTabSz="961015">
              <a:spcBef>
                <a:spcPct val="50000"/>
              </a:spcBef>
              <a:defRPr/>
            </a:pPr>
            <a:r>
              <a:rPr lang="en-GB" sz="1343" b="1" kern="0" dirty="0">
                <a:solidFill>
                  <a:srgbClr val="FFFFFF"/>
                </a:solidFill>
                <a:latin typeface="Arial" charset="0"/>
                <a:cs typeface="Arial" pitchFamily="34" charset="0"/>
              </a:rPr>
              <a:t>Quality Assurance and Value Attainment</a:t>
            </a:r>
          </a:p>
        </p:txBody>
      </p:sp>
      <p:sp>
        <p:nvSpPr>
          <p:cNvPr id="138" name="Rectangle 137">
            <a:extLst>
              <a:ext uri="{FF2B5EF4-FFF2-40B4-BE49-F238E27FC236}">
                <a16:creationId xmlns:a16="http://schemas.microsoft.com/office/drawing/2014/main" id="{47173354-6D98-AD40-A6D4-68E143FCD37A}"/>
              </a:ext>
            </a:extLst>
          </p:cNvPr>
          <p:cNvSpPr/>
          <p:nvPr/>
        </p:nvSpPr>
        <p:spPr bwMode="auto">
          <a:xfrm>
            <a:off x="3135630" y="6507436"/>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Research and DXC SME Insight</a:t>
            </a:r>
          </a:p>
        </p:txBody>
      </p:sp>
      <p:sp>
        <p:nvSpPr>
          <p:cNvPr id="139" name="Rectangle 138">
            <a:extLst>
              <a:ext uri="{FF2B5EF4-FFF2-40B4-BE49-F238E27FC236}">
                <a16:creationId xmlns:a16="http://schemas.microsoft.com/office/drawing/2014/main" id="{85295A33-BAA6-354E-80E3-CF702194DF0F}"/>
              </a:ext>
            </a:extLst>
          </p:cNvPr>
          <p:cNvSpPr/>
          <p:nvPr/>
        </p:nvSpPr>
        <p:spPr bwMode="auto">
          <a:xfrm>
            <a:off x="3135630" y="6728416"/>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Partnerships and Ecosystem Support</a:t>
            </a:r>
          </a:p>
        </p:txBody>
      </p:sp>
      <p:sp>
        <p:nvSpPr>
          <p:cNvPr id="140" name="Rectangle 139">
            <a:extLst>
              <a:ext uri="{FF2B5EF4-FFF2-40B4-BE49-F238E27FC236}">
                <a16:creationId xmlns:a16="http://schemas.microsoft.com/office/drawing/2014/main" id="{5E130D97-B021-1C48-A583-AEE4175571BB}"/>
              </a:ext>
            </a:extLst>
          </p:cNvPr>
          <p:cNvSpPr/>
          <p:nvPr/>
        </p:nvSpPr>
        <p:spPr bwMode="auto">
          <a:xfrm>
            <a:off x="3135630" y="6951301"/>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a:solidFill>
                  <a:srgbClr val="000000"/>
                </a:solidFill>
                <a:latin typeface="Arial" charset="0"/>
                <a:cs typeface="Arial"/>
              </a:rPr>
              <a:t>New Technology and Strategic Partner R&amp;D</a:t>
            </a:r>
          </a:p>
        </p:txBody>
      </p:sp>
      <p:sp>
        <p:nvSpPr>
          <p:cNvPr id="141" name="Rectangle 140">
            <a:extLst>
              <a:ext uri="{FF2B5EF4-FFF2-40B4-BE49-F238E27FC236}">
                <a16:creationId xmlns:a16="http://schemas.microsoft.com/office/drawing/2014/main" id="{071C0368-95C1-354D-8B2E-408DB08888AD}"/>
              </a:ext>
            </a:extLst>
          </p:cNvPr>
          <p:cNvSpPr/>
          <p:nvPr/>
        </p:nvSpPr>
        <p:spPr bwMode="auto">
          <a:xfrm>
            <a:off x="3135630" y="7172280"/>
            <a:ext cx="10835640" cy="182880"/>
          </a:xfrm>
          <a:prstGeom prst="rect">
            <a:avLst/>
          </a:prstGeom>
          <a:solidFill>
            <a:srgbClr val="FFFFFF">
              <a:lumMod val="75000"/>
            </a:srgbClr>
          </a:solidFill>
          <a:ln w="6350" cap="flat" cmpd="sng" algn="ctr">
            <a:noFill/>
            <a:prstDash val="solid"/>
            <a:round/>
            <a:headEnd type="none" w="med" len="med"/>
            <a:tailEnd type="none" w="med" len="med"/>
          </a:ln>
          <a:effectLst/>
        </p:spPr>
        <p:txBody>
          <a:bodyPr anchor="ctr"/>
          <a:lstStyle/>
          <a:p>
            <a:pPr algn="ctr" defTabSz="1030606">
              <a:spcBef>
                <a:spcPct val="50000"/>
              </a:spcBef>
              <a:defRPr/>
            </a:pPr>
            <a:r>
              <a:rPr lang="en-GB" sz="1320" kern="0" dirty="0" err="1">
                <a:solidFill>
                  <a:srgbClr val="000000"/>
                </a:solidFill>
                <a:latin typeface="Arial" charset="0"/>
                <a:cs typeface="Arial"/>
              </a:rPr>
              <a:t>Startup</a:t>
            </a:r>
            <a:r>
              <a:rPr lang="en-GB" sz="1320" kern="0" dirty="0">
                <a:solidFill>
                  <a:srgbClr val="000000"/>
                </a:solidFill>
                <a:latin typeface="Arial" charset="0"/>
                <a:cs typeface="Arial"/>
              </a:rPr>
              <a:t>/</a:t>
            </a:r>
            <a:r>
              <a:rPr lang="en-GB" sz="1320" kern="0" dirty="0" err="1">
                <a:solidFill>
                  <a:srgbClr val="000000"/>
                </a:solidFill>
                <a:latin typeface="Arial" charset="0"/>
                <a:cs typeface="Arial"/>
              </a:rPr>
              <a:t>xTech</a:t>
            </a:r>
            <a:r>
              <a:rPr lang="en-GB" sz="1320" kern="0" dirty="0">
                <a:solidFill>
                  <a:srgbClr val="000000"/>
                </a:solidFill>
                <a:latin typeface="Arial" charset="0"/>
                <a:cs typeface="Arial"/>
              </a:rPr>
              <a:t> Community Insight &amp; Management</a:t>
            </a:r>
          </a:p>
        </p:txBody>
      </p:sp>
      <p:sp>
        <p:nvSpPr>
          <p:cNvPr id="142" name="Rectangle 141">
            <a:extLst>
              <a:ext uri="{FF2B5EF4-FFF2-40B4-BE49-F238E27FC236}">
                <a16:creationId xmlns:a16="http://schemas.microsoft.com/office/drawing/2014/main" id="{40D8FD7A-A1CE-554B-9C4E-E95624FA89C8}"/>
              </a:ext>
            </a:extLst>
          </p:cNvPr>
          <p:cNvSpPr/>
          <p:nvPr/>
        </p:nvSpPr>
        <p:spPr bwMode="auto">
          <a:xfrm rot="16200000">
            <a:off x="-69511" y="2298030"/>
            <a:ext cx="1177290" cy="634366"/>
          </a:xfrm>
          <a:prstGeom prst="rect">
            <a:avLst/>
          </a:prstGeom>
          <a:noFill/>
          <a:ln w="6350" cap="flat" cmpd="sng" algn="ctr">
            <a:noFill/>
            <a:prstDash val="solid"/>
            <a:round/>
            <a:headEnd type="none" w="med" len="med"/>
            <a:tailEnd type="none" w="med" len="med"/>
          </a:ln>
          <a:effectLst/>
        </p:spPr>
        <p:txBody>
          <a:bodyPr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118" dirty="0">
                <a:solidFill>
                  <a:srgbClr val="8C8C8C">
                    <a:lumMod val="50000"/>
                  </a:srgbClr>
                </a:solidFill>
                <a:latin typeface="Arial" charset="0"/>
              </a:rPr>
              <a:t>Key Steps</a:t>
            </a:r>
          </a:p>
        </p:txBody>
      </p:sp>
      <p:sp>
        <p:nvSpPr>
          <p:cNvPr id="143" name="TextBox 142">
            <a:extLst>
              <a:ext uri="{FF2B5EF4-FFF2-40B4-BE49-F238E27FC236}">
                <a16:creationId xmlns:a16="http://schemas.microsoft.com/office/drawing/2014/main" id="{644642C3-05BA-A545-8646-D3F89DB6C651}"/>
              </a:ext>
            </a:extLst>
          </p:cNvPr>
          <p:cNvSpPr txBox="1"/>
          <p:nvPr/>
        </p:nvSpPr>
        <p:spPr>
          <a:xfrm>
            <a:off x="1279666" y="5668551"/>
            <a:ext cx="1098378" cy="261610"/>
          </a:xfrm>
          <a:prstGeom prst="rect">
            <a:avLst/>
          </a:prstGeom>
          <a:noFill/>
        </p:spPr>
        <p:txBody>
          <a:bodyPr wrap="none" rtlCol="0">
            <a:spAutoFit/>
          </a:bodyPr>
          <a:lstStyle/>
          <a:p>
            <a:r>
              <a:rPr lang="en-US" sz="1100" i="1" dirty="0"/>
              <a:t>(DXC + Client)</a:t>
            </a:r>
          </a:p>
        </p:txBody>
      </p:sp>
      <p:sp>
        <p:nvSpPr>
          <p:cNvPr id="144" name="TextBox 143">
            <a:extLst>
              <a:ext uri="{FF2B5EF4-FFF2-40B4-BE49-F238E27FC236}">
                <a16:creationId xmlns:a16="http://schemas.microsoft.com/office/drawing/2014/main" id="{F7183D7F-D413-0549-9E9C-2D164FAEAABE}"/>
              </a:ext>
            </a:extLst>
          </p:cNvPr>
          <p:cNvSpPr txBox="1"/>
          <p:nvPr/>
        </p:nvSpPr>
        <p:spPr>
          <a:xfrm>
            <a:off x="4170606" y="5666446"/>
            <a:ext cx="577402" cy="261610"/>
          </a:xfrm>
          <a:prstGeom prst="rect">
            <a:avLst/>
          </a:prstGeom>
          <a:noFill/>
        </p:spPr>
        <p:txBody>
          <a:bodyPr wrap="none" rtlCol="0">
            <a:spAutoFit/>
          </a:bodyPr>
          <a:lstStyle/>
          <a:p>
            <a:r>
              <a:rPr lang="en-US" sz="1100" i="1" dirty="0"/>
              <a:t>(DXC)</a:t>
            </a:r>
          </a:p>
        </p:txBody>
      </p:sp>
      <p:sp>
        <p:nvSpPr>
          <p:cNvPr id="145" name="TextBox 144">
            <a:extLst>
              <a:ext uri="{FF2B5EF4-FFF2-40B4-BE49-F238E27FC236}">
                <a16:creationId xmlns:a16="http://schemas.microsoft.com/office/drawing/2014/main" id="{7677E51A-AC0A-9E47-8402-5D88744D1C9C}"/>
              </a:ext>
            </a:extLst>
          </p:cNvPr>
          <p:cNvSpPr txBox="1"/>
          <p:nvPr/>
        </p:nvSpPr>
        <p:spPr>
          <a:xfrm>
            <a:off x="6076372" y="5661118"/>
            <a:ext cx="2053767" cy="261610"/>
          </a:xfrm>
          <a:prstGeom prst="rect">
            <a:avLst/>
          </a:prstGeom>
          <a:noFill/>
        </p:spPr>
        <p:txBody>
          <a:bodyPr wrap="none" rtlCol="0">
            <a:spAutoFit/>
          </a:bodyPr>
          <a:lstStyle/>
          <a:p>
            <a:r>
              <a:rPr lang="en-US" sz="1100" i="1" dirty="0"/>
              <a:t>(DXC + Client via LIC or DEL)</a:t>
            </a:r>
          </a:p>
        </p:txBody>
      </p:sp>
      <p:sp>
        <p:nvSpPr>
          <p:cNvPr id="146" name="TextBox 145">
            <a:extLst>
              <a:ext uri="{FF2B5EF4-FFF2-40B4-BE49-F238E27FC236}">
                <a16:creationId xmlns:a16="http://schemas.microsoft.com/office/drawing/2014/main" id="{F247B797-AD2F-CE46-B6E9-082F24E39D74}"/>
              </a:ext>
            </a:extLst>
          </p:cNvPr>
          <p:cNvSpPr txBox="1"/>
          <p:nvPr/>
        </p:nvSpPr>
        <p:spPr>
          <a:xfrm>
            <a:off x="8740447" y="5618644"/>
            <a:ext cx="2103461" cy="430887"/>
          </a:xfrm>
          <a:prstGeom prst="rect">
            <a:avLst/>
          </a:prstGeom>
          <a:noFill/>
        </p:spPr>
        <p:txBody>
          <a:bodyPr wrap="none" rtlCol="0">
            <a:spAutoFit/>
          </a:bodyPr>
          <a:lstStyle/>
          <a:p>
            <a:r>
              <a:rPr lang="en-US" sz="1100" i="1" dirty="0"/>
              <a:t>(Transition to Client or build to </a:t>
            </a:r>
          </a:p>
          <a:p>
            <a:r>
              <a:rPr lang="en-US" sz="1100" i="1" dirty="0"/>
              <a:t>scale in DXC)</a:t>
            </a:r>
          </a:p>
        </p:txBody>
      </p:sp>
      <p:sp>
        <p:nvSpPr>
          <p:cNvPr id="147" name="TextBox 146">
            <a:extLst>
              <a:ext uri="{FF2B5EF4-FFF2-40B4-BE49-F238E27FC236}">
                <a16:creationId xmlns:a16="http://schemas.microsoft.com/office/drawing/2014/main" id="{E07F5254-7815-634F-A8E2-3BBF8822C990}"/>
              </a:ext>
            </a:extLst>
          </p:cNvPr>
          <p:cNvSpPr txBox="1"/>
          <p:nvPr/>
        </p:nvSpPr>
        <p:spPr>
          <a:xfrm>
            <a:off x="11558411" y="5684696"/>
            <a:ext cx="2273379" cy="261610"/>
          </a:xfrm>
          <a:prstGeom prst="rect">
            <a:avLst/>
          </a:prstGeom>
          <a:noFill/>
        </p:spPr>
        <p:txBody>
          <a:bodyPr wrap="none" rtlCol="0">
            <a:spAutoFit/>
          </a:bodyPr>
          <a:lstStyle/>
          <a:p>
            <a:r>
              <a:rPr lang="en-US" sz="1100" i="1" dirty="0"/>
              <a:t>(Informs Corporate supply chain)</a:t>
            </a:r>
          </a:p>
        </p:txBody>
      </p:sp>
      <p:sp>
        <p:nvSpPr>
          <p:cNvPr id="148" name="5-point Star 147">
            <a:extLst>
              <a:ext uri="{FF2B5EF4-FFF2-40B4-BE49-F238E27FC236}">
                <a16:creationId xmlns:a16="http://schemas.microsoft.com/office/drawing/2014/main" id="{1F0652F7-D99E-0B47-89D7-B5AF63F0C93E}"/>
              </a:ext>
            </a:extLst>
          </p:cNvPr>
          <p:cNvSpPr/>
          <p:nvPr/>
        </p:nvSpPr>
        <p:spPr>
          <a:xfrm>
            <a:off x="5645002" y="5704725"/>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1" name="Chevron 8">
            <a:extLst>
              <a:ext uri="{FF2B5EF4-FFF2-40B4-BE49-F238E27FC236}">
                <a16:creationId xmlns:a16="http://schemas.microsoft.com/office/drawing/2014/main" id="{6FD34FB9-6112-0F4F-A93D-475F778A477A}"/>
              </a:ext>
            </a:extLst>
          </p:cNvPr>
          <p:cNvSpPr/>
          <p:nvPr/>
        </p:nvSpPr>
        <p:spPr bwMode="auto">
          <a:xfrm>
            <a:off x="8526780" y="3119285"/>
            <a:ext cx="2745104" cy="247650"/>
          </a:xfrm>
          <a:prstGeom prst="chevron">
            <a:avLst/>
          </a:prstGeom>
          <a:solidFill>
            <a:srgbClr val="5BB4B4"/>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Accelerate [0/5]</a:t>
            </a:r>
          </a:p>
        </p:txBody>
      </p:sp>
      <p:sp>
        <p:nvSpPr>
          <p:cNvPr id="12" name="Chevron 42">
            <a:extLst>
              <a:ext uri="{FF2B5EF4-FFF2-40B4-BE49-F238E27FC236}">
                <a16:creationId xmlns:a16="http://schemas.microsoft.com/office/drawing/2014/main" id="{8BE9A017-B585-5049-BADA-ADB30AE78BA8}"/>
              </a:ext>
            </a:extLst>
          </p:cNvPr>
          <p:cNvSpPr/>
          <p:nvPr/>
        </p:nvSpPr>
        <p:spPr bwMode="auto">
          <a:xfrm>
            <a:off x="5844540" y="3119285"/>
            <a:ext cx="2745104" cy="247650"/>
          </a:xfrm>
          <a:prstGeom prst="chevron">
            <a:avLst/>
          </a:prstGeom>
          <a:solidFill>
            <a:srgbClr val="002060"/>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Experiment [1/5]</a:t>
            </a:r>
          </a:p>
        </p:txBody>
      </p:sp>
      <p:sp>
        <p:nvSpPr>
          <p:cNvPr id="10" name="Pentagon 7">
            <a:extLst>
              <a:ext uri="{FF2B5EF4-FFF2-40B4-BE49-F238E27FC236}">
                <a16:creationId xmlns:a16="http://schemas.microsoft.com/office/drawing/2014/main" id="{1FADB2D9-7A17-7941-A277-2924F79AE11E}"/>
              </a:ext>
            </a:extLst>
          </p:cNvPr>
          <p:cNvSpPr/>
          <p:nvPr/>
        </p:nvSpPr>
        <p:spPr bwMode="auto">
          <a:xfrm>
            <a:off x="3160394" y="3119285"/>
            <a:ext cx="2743200" cy="247650"/>
          </a:xfrm>
          <a:prstGeom prst="homePlate">
            <a:avLst/>
          </a:prstGeom>
          <a:solidFill>
            <a:srgbClr val="FFC000"/>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r>
              <a:rPr lang="en-US" sz="1343" b="1" dirty="0">
                <a:solidFill>
                  <a:srgbClr val="FFFFFF"/>
                </a:solidFill>
                <a:latin typeface="Arial" charset="0"/>
              </a:rPr>
              <a:t>Ideate and Qualify [1/5]</a:t>
            </a:r>
          </a:p>
        </p:txBody>
      </p:sp>
      <p:sp>
        <p:nvSpPr>
          <p:cNvPr id="149" name="5-point Star 148">
            <a:extLst>
              <a:ext uri="{FF2B5EF4-FFF2-40B4-BE49-F238E27FC236}">
                <a16:creationId xmlns:a16="http://schemas.microsoft.com/office/drawing/2014/main" id="{77A1230D-5872-A947-8F4A-AD38E6E0D767}"/>
              </a:ext>
            </a:extLst>
          </p:cNvPr>
          <p:cNvSpPr/>
          <p:nvPr/>
        </p:nvSpPr>
        <p:spPr>
          <a:xfrm>
            <a:off x="8357011" y="5704724"/>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50" name="5-point Star 149">
            <a:extLst>
              <a:ext uri="{FF2B5EF4-FFF2-40B4-BE49-F238E27FC236}">
                <a16:creationId xmlns:a16="http://schemas.microsoft.com/office/drawing/2014/main" id="{ECFF6B29-99D9-1246-9F72-02412085CEA5}"/>
              </a:ext>
            </a:extLst>
          </p:cNvPr>
          <p:cNvSpPr/>
          <p:nvPr/>
        </p:nvSpPr>
        <p:spPr>
          <a:xfrm>
            <a:off x="11054281" y="5670253"/>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a:p>
        </p:txBody>
      </p:sp>
      <p:sp>
        <p:nvSpPr>
          <p:cNvPr id="151" name="5-point Star 150">
            <a:extLst>
              <a:ext uri="{FF2B5EF4-FFF2-40B4-BE49-F238E27FC236}">
                <a16:creationId xmlns:a16="http://schemas.microsoft.com/office/drawing/2014/main" id="{FD085F17-DFA1-E041-BCBD-ECF1C86C5F7A}"/>
              </a:ext>
            </a:extLst>
          </p:cNvPr>
          <p:cNvSpPr/>
          <p:nvPr/>
        </p:nvSpPr>
        <p:spPr>
          <a:xfrm>
            <a:off x="961224" y="7119115"/>
            <a:ext cx="277258" cy="282297"/>
          </a:xfrm>
          <a:prstGeom prst="star5">
            <a:avLst/>
          </a:prstGeom>
          <a:solidFill>
            <a:schemeClr val="accent3"/>
          </a:solidFill>
          <a:ln>
            <a:solidFill>
              <a:schemeClr val="tx2"/>
            </a:solidFill>
          </a:ln>
        </p:spPr>
        <p:style>
          <a:lnRef idx="0">
            <a:schemeClr val="accent1"/>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TextBox 151">
            <a:extLst>
              <a:ext uri="{FF2B5EF4-FFF2-40B4-BE49-F238E27FC236}">
                <a16:creationId xmlns:a16="http://schemas.microsoft.com/office/drawing/2014/main" id="{83795AE3-E43B-5C4D-B47F-9ACFF22F207A}"/>
              </a:ext>
            </a:extLst>
          </p:cNvPr>
          <p:cNvSpPr txBox="1"/>
          <p:nvPr/>
        </p:nvSpPr>
        <p:spPr>
          <a:xfrm>
            <a:off x="1691780" y="7082785"/>
            <a:ext cx="946093" cy="430887"/>
          </a:xfrm>
          <a:prstGeom prst="rect">
            <a:avLst/>
          </a:prstGeom>
          <a:noFill/>
        </p:spPr>
        <p:txBody>
          <a:bodyPr wrap="none" rtlCol="0">
            <a:spAutoFit/>
          </a:bodyPr>
          <a:lstStyle/>
          <a:p>
            <a:r>
              <a:rPr lang="en-US" sz="1100" dirty="0"/>
              <a:t>Kill / Keep </a:t>
            </a:r>
            <a:br>
              <a:rPr lang="en-US" sz="1100" dirty="0"/>
            </a:br>
            <a:r>
              <a:rPr lang="en-US" sz="1100" dirty="0"/>
              <a:t>stage gates</a:t>
            </a:r>
          </a:p>
        </p:txBody>
      </p:sp>
      <p:sp>
        <p:nvSpPr>
          <p:cNvPr id="153" name="Trapezoid 60">
            <a:extLst>
              <a:ext uri="{FF2B5EF4-FFF2-40B4-BE49-F238E27FC236}">
                <a16:creationId xmlns:a16="http://schemas.microsoft.com/office/drawing/2014/main" id="{61774B38-EEEA-F64E-9056-267973795673}"/>
              </a:ext>
            </a:extLst>
          </p:cNvPr>
          <p:cNvSpPr/>
          <p:nvPr/>
        </p:nvSpPr>
        <p:spPr bwMode="auto">
          <a:xfrm rot="5400000">
            <a:off x="929011" y="5910820"/>
            <a:ext cx="415288" cy="868760"/>
          </a:xfrm>
          <a:custGeom>
            <a:avLst/>
            <a:gdLst>
              <a:gd name="connsiteX0" fmla="*/ 0 w 1816827"/>
              <a:gd name="connsiteY0" fmla="*/ 8129776 h 8129776"/>
              <a:gd name="connsiteX1" fmla="*/ 760051 w 1816827"/>
              <a:gd name="connsiteY1" fmla="*/ 0 h 8129776"/>
              <a:gd name="connsiteX2" fmla="*/ 1056776 w 1816827"/>
              <a:gd name="connsiteY2" fmla="*/ 0 h 8129776"/>
              <a:gd name="connsiteX3" fmla="*/ 1816827 w 1816827"/>
              <a:gd name="connsiteY3" fmla="*/ 8129776 h 8129776"/>
              <a:gd name="connsiteX4" fmla="*/ 0 w 1816827"/>
              <a:gd name="connsiteY4" fmla="*/ 8129776 h 8129776"/>
              <a:gd name="connsiteX0" fmla="*/ 40809 w 1857636"/>
              <a:gd name="connsiteY0" fmla="*/ 8129776 h 8129776"/>
              <a:gd name="connsiteX1" fmla="*/ 10230 w 1857636"/>
              <a:gd name="connsiteY1" fmla="*/ 6620950 h 8129776"/>
              <a:gd name="connsiteX2" fmla="*/ 800860 w 1857636"/>
              <a:gd name="connsiteY2" fmla="*/ 0 h 8129776"/>
              <a:gd name="connsiteX3" fmla="*/ 1097585 w 1857636"/>
              <a:gd name="connsiteY3" fmla="*/ 0 h 8129776"/>
              <a:gd name="connsiteX4" fmla="*/ 1857636 w 1857636"/>
              <a:gd name="connsiteY4" fmla="*/ 8129776 h 8129776"/>
              <a:gd name="connsiteX5" fmla="*/ 40809 w 185763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48246 w 1848246"/>
              <a:gd name="connsiteY4" fmla="*/ 8129776 h 8129776"/>
              <a:gd name="connsiteX5" fmla="*/ 31419 w 1848246"/>
              <a:gd name="connsiteY5" fmla="*/ 8129776 h 8129776"/>
              <a:gd name="connsiteX0" fmla="*/ 31419 w 1848246"/>
              <a:gd name="connsiteY0" fmla="*/ 8129776 h 8129776"/>
              <a:gd name="connsiteX1" fmla="*/ 840 w 1848246"/>
              <a:gd name="connsiteY1" fmla="*/ 6620950 h 8129776"/>
              <a:gd name="connsiteX2" fmla="*/ 791470 w 1848246"/>
              <a:gd name="connsiteY2" fmla="*/ 0 h 8129776"/>
              <a:gd name="connsiteX3" fmla="*/ 1088195 w 1848246"/>
              <a:gd name="connsiteY3" fmla="*/ 0 h 8129776"/>
              <a:gd name="connsiteX4" fmla="*/ 1838350 w 1848246"/>
              <a:gd name="connsiteY4" fmla="*/ 6629658 h 8129776"/>
              <a:gd name="connsiteX5" fmla="*/ 1848246 w 1848246"/>
              <a:gd name="connsiteY5" fmla="*/ 8129776 h 8129776"/>
              <a:gd name="connsiteX6" fmla="*/ 31419 w 184824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30579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30579 w 1847406"/>
              <a:gd name="connsiteY6" fmla="*/ 8129776 h 8129776"/>
              <a:gd name="connsiteX0" fmla="*/ 1470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14704 w 1847406"/>
              <a:gd name="connsiteY6" fmla="*/ 8129776 h 8129776"/>
              <a:gd name="connsiteX0" fmla="*/ 21054 w 1847406"/>
              <a:gd name="connsiteY0" fmla="*/ 8126601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21054 w 1847406"/>
              <a:gd name="connsiteY6" fmla="*/ 8126601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 name="connsiteX0" fmla="*/ 8354 w 1847406"/>
              <a:gd name="connsiteY0" fmla="*/ 8129776 h 8129776"/>
              <a:gd name="connsiteX1" fmla="*/ 0 w 1847406"/>
              <a:gd name="connsiteY1" fmla="*/ 6620950 h 8129776"/>
              <a:gd name="connsiteX2" fmla="*/ 790630 w 1847406"/>
              <a:gd name="connsiteY2" fmla="*/ 0 h 8129776"/>
              <a:gd name="connsiteX3" fmla="*/ 1087355 w 1847406"/>
              <a:gd name="connsiteY3" fmla="*/ 0 h 8129776"/>
              <a:gd name="connsiteX4" fmla="*/ 1837510 w 1847406"/>
              <a:gd name="connsiteY4" fmla="*/ 6629658 h 8129776"/>
              <a:gd name="connsiteX5" fmla="*/ 1847406 w 1847406"/>
              <a:gd name="connsiteY5" fmla="*/ 8129776 h 8129776"/>
              <a:gd name="connsiteX6" fmla="*/ 8354 w 1847406"/>
              <a:gd name="connsiteY6" fmla="*/ 8129776 h 812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406" h="8129776">
                <a:moveTo>
                  <a:pt x="8354" y="8129776"/>
                </a:moveTo>
                <a:cubicBezTo>
                  <a:pt x="2515" y="6643900"/>
                  <a:pt x="7335" y="8125741"/>
                  <a:pt x="0" y="6620950"/>
                </a:cubicBezTo>
                <a:lnTo>
                  <a:pt x="790630" y="0"/>
                </a:lnTo>
                <a:lnTo>
                  <a:pt x="1087355" y="0"/>
                </a:lnTo>
                <a:cubicBezTo>
                  <a:pt x="1290961" y="2212789"/>
                  <a:pt x="1633904" y="4416869"/>
                  <a:pt x="1837510" y="6629658"/>
                </a:cubicBezTo>
                <a:cubicBezTo>
                  <a:pt x="1840809" y="7129697"/>
                  <a:pt x="1844107" y="7629737"/>
                  <a:pt x="1847406" y="8129776"/>
                </a:cubicBezTo>
                <a:lnTo>
                  <a:pt x="8354" y="8129776"/>
                </a:lnTo>
                <a:close/>
              </a:path>
            </a:pathLst>
          </a:custGeom>
          <a:solidFill>
            <a:srgbClr val="FFCCCC">
              <a:alpha val="65098"/>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154" name="Trapezoid 151">
            <a:extLst>
              <a:ext uri="{FF2B5EF4-FFF2-40B4-BE49-F238E27FC236}">
                <a16:creationId xmlns:a16="http://schemas.microsoft.com/office/drawing/2014/main" id="{550C96A0-8E1F-3540-ABEF-66CF4CEB27FB}"/>
              </a:ext>
            </a:extLst>
          </p:cNvPr>
          <p:cNvSpPr/>
          <p:nvPr/>
        </p:nvSpPr>
        <p:spPr bwMode="auto">
          <a:xfrm rot="16200000">
            <a:off x="940670" y="6339175"/>
            <a:ext cx="333374" cy="911101"/>
          </a:xfrm>
          <a:prstGeom prst="trapezoid">
            <a:avLst>
              <a:gd name="adj" fmla="val 30811"/>
            </a:avLst>
          </a:prstGeom>
          <a:solidFill>
            <a:srgbClr val="B9D3ED">
              <a:alpha val="50196"/>
            </a:srgbClr>
          </a:solidFill>
          <a:ln w="6350" cap="flat" cmpd="sng" algn="ctr">
            <a:noFill/>
            <a:prstDash val="solid"/>
            <a:round/>
            <a:headEnd type="none" w="med" len="med"/>
            <a:tailEnd type="none" w="med" len="med"/>
          </a:ln>
          <a:effectLst/>
        </p:spPr>
        <p:txBody>
          <a:bodyPr wrap="none" lIns="102320" tIns="51160" rIns="102320" bIns="51160" anchor="ctr"/>
          <a:lstStyle>
            <a:defPPr>
              <a:defRPr lang="en-GB"/>
            </a:defPPr>
            <a:lvl1pPr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1pPr>
            <a:lvl2pPr marL="4572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2pPr>
            <a:lvl3pPr marL="9144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3pPr>
            <a:lvl4pPr marL="13716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4pPr>
            <a:lvl5pPr marL="1828800" algn="l" rtl="0" fontAlgn="base">
              <a:lnSpc>
                <a:spcPct val="105000"/>
              </a:lnSpc>
              <a:spcBef>
                <a:spcPct val="0"/>
              </a:spcBef>
              <a:spcAft>
                <a:spcPct val="0"/>
              </a:spcAft>
              <a:buClr>
                <a:schemeClr val="accent1"/>
              </a:buClr>
              <a:buFont typeface="Wingdings" pitchFamily="2" charset="2"/>
              <a:defRPr sz="1400" kern="1200">
                <a:solidFill>
                  <a:schemeClr val="tx1"/>
                </a:solidFill>
                <a:latin typeface="Arial" pitchFamily="34" charset="0"/>
                <a:ea typeface="+mn-ea"/>
                <a:cs typeface="Arial" pitchFamily="34" charset="0"/>
              </a:defRPr>
            </a:lvl5pPr>
            <a:lvl6pPr marL="2286000" algn="l" defTabSz="914400" rtl="0" eaLnBrk="1" latinLnBrk="0" hangingPunct="1">
              <a:defRPr sz="1400" kern="1200">
                <a:solidFill>
                  <a:schemeClr val="tx1"/>
                </a:solidFill>
                <a:latin typeface="Arial" pitchFamily="34" charset="0"/>
                <a:ea typeface="+mn-ea"/>
                <a:cs typeface="Arial" pitchFamily="34" charset="0"/>
              </a:defRPr>
            </a:lvl6pPr>
            <a:lvl7pPr marL="2743200" algn="l" defTabSz="914400" rtl="0" eaLnBrk="1" latinLnBrk="0" hangingPunct="1">
              <a:defRPr sz="1400" kern="1200">
                <a:solidFill>
                  <a:schemeClr val="tx1"/>
                </a:solidFill>
                <a:latin typeface="Arial" pitchFamily="34" charset="0"/>
                <a:ea typeface="+mn-ea"/>
                <a:cs typeface="Arial" pitchFamily="34" charset="0"/>
              </a:defRPr>
            </a:lvl7pPr>
            <a:lvl8pPr marL="3200400" algn="l" defTabSz="914400" rtl="0" eaLnBrk="1" latinLnBrk="0" hangingPunct="1">
              <a:defRPr sz="1400" kern="1200">
                <a:solidFill>
                  <a:schemeClr val="tx1"/>
                </a:solidFill>
                <a:latin typeface="Arial" pitchFamily="34" charset="0"/>
                <a:ea typeface="+mn-ea"/>
                <a:cs typeface="Arial" pitchFamily="34" charset="0"/>
              </a:defRPr>
            </a:lvl8pPr>
            <a:lvl9pPr marL="3657600" algn="l" defTabSz="914400" rtl="0" eaLnBrk="1" latinLnBrk="0" hangingPunct="1">
              <a:defRPr sz="1400" kern="1200">
                <a:solidFill>
                  <a:schemeClr val="tx1"/>
                </a:solidFill>
                <a:latin typeface="Arial" pitchFamily="34" charset="0"/>
                <a:ea typeface="+mn-ea"/>
                <a:cs typeface="Arial" pitchFamily="34" charset="0"/>
              </a:defRPr>
            </a:lvl9pPr>
          </a:lstStyle>
          <a:p>
            <a:pPr algn="ctr" defTabSz="961015">
              <a:lnSpc>
                <a:spcPct val="100000"/>
              </a:lnSpc>
              <a:spcBef>
                <a:spcPct val="50000"/>
              </a:spcBef>
              <a:buClrTx/>
              <a:defRPr/>
            </a:pPr>
            <a:endParaRPr lang="en-US" sz="672" b="1" i="1" dirty="0">
              <a:solidFill>
                <a:srgbClr val="000000"/>
              </a:solidFill>
              <a:latin typeface="Arial" charset="0"/>
            </a:endParaRPr>
          </a:p>
        </p:txBody>
      </p:sp>
      <p:sp>
        <p:nvSpPr>
          <p:cNvPr id="2" name="TextBox 1">
            <a:extLst>
              <a:ext uri="{FF2B5EF4-FFF2-40B4-BE49-F238E27FC236}">
                <a16:creationId xmlns:a16="http://schemas.microsoft.com/office/drawing/2014/main" id="{CCB06682-3F0A-2541-A5F8-DBEFB21E76EB}"/>
              </a:ext>
            </a:extLst>
          </p:cNvPr>
          <p:cNvSpPr txBox="1"/>
          <p:nvPr/>
        </p:nvSpPr>
        <p:spPr>
          <a:xfrm>
            <a:off x="1686662" y="6064487"/>
            <a:ext cx="1037463" cy="461665"/>
          </a:xfrm>
          <a:prstGeom prst="rect">
            <a:avLst/>
          </a:prstGeom>
          <a:noFill/>
        </p:spPr>
        <p:txBody>
          <a:bodyPr wrap="none" rtlCol="0">
            <a:spAutoFit/>
          </a:bodyPr>
          <a:lstStyle/>
          <a:p>
            <a:r>
              <a:rPr lang="en-US" sz="1200" dirty="0"/>
              <a:t>Volume of </a:t>
            </a:r>
          </a:p>
          <a:p>
            <a:r>
              <a:rPr lang="en-US" sz="1200" dirty="0"/>
              <a:t>Experiments</a:t>
            </a:r>
          </a:p>
        </p:txBody>
      </p:sp>
      <p:sp>
        <p:nvSpPr>
          <p:cNvPr id="155" name="TextBox 154">
            <a:extLst>
              <a:ext uri="{FF2B5EF4-FFF2-40B4-BE49-F238E27FC236}">
                <a16:creationId xmlns:a16="http://schemas.microsoft.com/office/drawing/2014/main" id="{69859498-5C96-FD47-B526-BC676F78D843}"/>
              </a:ext>
            </a:extLst>
          </p:cNvPr>
          <p:cNvSpPr txBox="1"/>
          <p:nvPr/>
        </p:nvSpPr>
        <p:spPr>
          <a:xfrm>
            <a:off x="1674563" y="6573636"/>
            <a:ext cx="1365887" cy="461665"/>
          </a:xfrm>
          <a:prstGeom prst="rect">
            <a:avLst/>
          </a:prstGeom>
          <a:noFill/>
        </p:spPr>
        <p:txBody>
          <a:bodyPr wrap="none" rtlCol="0">
            <a:spAutoFit/>
          </a:bodyPr>
          <a:lstStyle/>
          <a:p>
            <a:r>
              <a:rPr lang="en-US" sz="1200" dirty="0"/>
              <a:t>Clarity around </a:t>
            </a:r>
          </a:p>
          <a:p>
            <a:r>
              <a:rPr lang="en-US" sz="1200" dirty="0"/>
              <a:t>Client/DXC Value</a:t>
            </a:r>
          </a:p>
        </p:txBody>
      </p:sp>
    </p:spTree>
    <p:extLst>
      <p:ext uri="{BB962C8B-B14F-4D97-AF65-F5344CB8AC3E}">
        <p14:creationId xmlns:p14="http://schemas.microsoft.com/office/powerpoint/2010/main" val="613474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3F469-C866-554A-9D6F-862CDB0C3AFF}"/>
              </a:ext>
            </a:extLst>
          </p:cNvPr>
          <p:cNvSpPr>
            <a:spLocks noGrp="1"/>
          </p:cNvSpPr>
          <p:nvPr>
            <p:ph type="title"/>
          </p:nvPr>
        </p:nvSpPr>
        <p:spPr>
          <a:xfrm>
            <a:off x="685800" y="639763"/>
            <a:ext cx="13258800" cy="522709"/>
          </a:xfrm>
        </p:spPr>
        <p:txBody>
          <a:bodyPr/>
          <a:lstStyle/>
          <a:p>
            <a:r>
              <a:rPr lang="en-US" dirty="0"/>
              <a:t>What’s next?</a:t>
            </a:r>
          </a:p>
        </p:txBody>
      </p:sp>
      <p:sp>
        <p:nvSpPr>
          <p:cNvPr id="3" name="Content Placeholder 2">
            <a:extLst>
              <a:ext uri="{FF2B5EF4-FFF2-40B4-BE49-F238E27FC236}">
                <a16:creationId xmlns:a16="http://schemas.microsoft.com/office/drawing/2014/main" id="{3A352F6C-1243-5340-AC69-797C56192D4A}"/>
              </a:ext>
            </a:extLst>
          </p:cNvPr>
          <p:cNvSpPr>
            <a:spLocks noGrp="1"/>
          </p:cNvSpPr>
          <p:nvPr>
            <p:ph idx="1"/>
          </p:nvPr>
        </p:nvSpPr>
        <p:spPr>
          <a:xfrm>
            <a:off x="1050504" y="1522512"/>
            <a:ext cx="12313368" cy="5616624"/>
          </a:xfrm>
        </p:spPr>
        <p:txBody>
          <a:bodyPr>
            <a:normAutofit lnSpcReduction="10000"/>
          </a:bodyPr>
          <a:lstStyle/>
          <a:p>
            <a:r>
              <a:rPr lang="en-US" sz="2400" dirty="0"/>
              <a:t>Seeking partnership with Deutsche Bank colleagues to help validate and triage the experiment backlog </a:t>
            </a:r>
          </a:p>
          <a:p>
            <a:r>
              <a:rPr lang="en-US" sz="2400" dirty="0"/>
              <a:t>Help enhance the backlog with </a:t>
            </a:r>
            <a:r>
              <a:rPr lang="en-US" sz="2400" dirty="0" err="1"/>
              <a:t>usecases</a:t>
            </a:r>
            <a:r>
              <a:rPr lang="en-US" sz="2400" dirty="0"/>
              <a:t> and problem statements that Deutsche Bank will see benefit from solving</a:t>
            </a:r>
          </a:p>
          <a:p>
            <a:r>
              <a:rPr lang="en-US" sz="2400" dirty="0"/>
              <a:t>Identify stakeholders within Deutsche Bank to act as Product Managers for those experiments identified for progression</a:t>
            </a:r>
          </a:p>
          <a:p>
            <a:r>
              <a:rPr lang="en-US" sz="2400" dirty="0"/>
              <a:t>Develop a dialog and deepen the relationship between the DXC and Deutsche Bank Innovation communities – Ideally Deutsche Bank representation on the Propel Council</a:t>
            </a:r>
          </a:p>
          <a:p>
            <a:r>
              <a:rPr lang="en-US" sz="2400" dirty="0"/>
              <a:t>Investigate the opportunity to run an Industry Innovation Showcase for Deutsche Bank colleagues in the London Innovation Centre in </a:t>
            </a:r>
            <a:r>
              <a:rPr lang="en-US" sz="2400"/>
              <a:t>DXC HQ, Kings </a:t>
            </a:r>
            <a:r>
              <a:rPr lang="en-US" sz="2400" dirty="0"/>
              <a:t>Cross</a:t>
            </a:r>
          </a:p>
          <a:p>
            <a:endParaRPr lang="en-US" sz="2400" dirty="0"/>
          </a:p>
          <a:p>
            <a:pPr marL="0" indent="0">
              <a:buNone/>
            </a:pPr>
            <a:r>
              <a:rPr lang="en-US" sz="2400" dirty="0"/>
              <a:t>Contact: scott.brown3@dxc.com</a:t>
            </a:r>
          </a:p>
        </p:txBody>
      </p:sp>
    </p:spTree>
    <p:extLst>
      <p:ext uri="{BB962C8B-B14F-4D97-AF65-F5344CB8AC3E}">
        <p14:creationId xmlns:p14="http://schemas.microsoft.com/office/powerpoint/2010/main" val="4023382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4B4115-1339-3C41-A744-B05692383EA2}"/>
              </a:ext>
            </a:extLst>
          </p:cNvPr>
          <p:cNvSpPr txBox="1"/>
          <p:nvPr/>
        </p:nvSpPr>
        <p:spPr>
          <a:xfrm>
            <a:off x="515491" y="1809304"/>
            <a:ext cx="13496453" cy="5473848"/>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txBody>
          <a:bodyPr/>
          <a:lstStyle/>
          <a:p>
            <a:pPr>
              <a:defRPr/>
            </a:pPr>
            <a:endParaRPr lang="en-GB" sz="1200" dirty="0"/>
          </a:p>
        </p:txBody>
      </p:sp>
      <p:sp>
        <p:nvSpPr>
          <p:cNvPr id="10" name="Rectangle 9">
            <a:extLst>
              <a:ext uri="{FF2B5EF4-FFF2-40B4-BE49-F238E27FC236}">
                <a16:creationId xmlns:a16="http://schemas.microsoft.com/office/drawing/2014/main" id="{87B85B60-5DEF-C640-862F-C6E3CE9270FB}"/>
              </a:ext>
            </a:extLst>
          </p:cNvPr>
          <p:cNvSpPr/>
          <p:nvPr/>
        </p:nvSpPr>
        <p:spPr>
          <a:xfrm>
            <a:off x="1420142" y="2355436"/>
            <a:ext cx="5490921"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Focused pipeline management</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Experiments transparently managed and regularly reviewed by the Propel Council ensuring they align with strategic business objectives outlined in the Client Business Value Framework</a:t>
            </a:r>
          </a:p>
        </p:txBody>
      </p:sp>
      <p:sp>
        <p:nvSpPr>
          <p:cNvPr id="11" name="Rectangle 10">
            <a:extLst>
              <a:ext uri="{FF2B5EF4-FFF2-40B4-BE49-F238E27FC236}">
                <a16:creationId xmlns:a16="http://schemas.microsoft.com/office/drawing/2014/main" id="{5B06B7FD-BA12-1F4A-AC95-881A739FC470}"/>
              </a:ext>
            </a:extLst>
          </p:cNvPr>
          <p:cNvSpPr/>
          <p:nvPr/>
        </p:nvSpPr>
        <p:spPr>
          <a:xfrm>
            <a:off x="769267" y="2443713"/>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1</a:t>
            </a:r>
          </a:p>
        </p:txBody>
      </p:sp>
      <p:sp>
        <p:nvSpPr>
          <p:cNvPr id="12" name="Rectangle 11">
            <a:extLst>
              <a:ext uri="{FF2B5EF4-FFF2-40B4-BE49-F238E27FC236}">
                <a16:creationId xmlns:a16="http://schemas.microsoft.com/office/drawing/2014/main" id="{B3370220-74B1-8943-934E-BCBAD2427EF2}"/>
              </a:ext>
            </a:extLst>
          </p:cNvPr>
          <p:cNvSpPr/>
          <p:nvPr/>
        </p:nvSpPr>
        <p:spPr>
          <a:xfrm>
            <a:off x="769267" y="3591476"/>
            <a:ext cx="636588" cy="63658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2</a:t>
            </a:r>
          </a:p>
        </p:txBody>
      </p:sp>
      <p:sp>
        <p:nvSpPr>
          <p:cNvPr id="13" name="Rectangle 12">
            <a:extLst>
              <a:ext uri="{FF2B5EF4-FFF2-40B4-BE49-F238E27FC236}">
                <a16:creationId xmlns:a16="http://schemas.microsoft.com/office/drawing/2014/main" id="{893DB5ED-8E3A-8348-B050-22224D3C60AF}"/>
              </a:ext>
            </a:extLst>
          </p:cNvPr>
          <p:cNvSpPr/>
          <p:nvPr/>
        </p:nvSpPr>
        <p:spPr>
          <a:xfrm>
            <a:off x="769267" y="4739238"/>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3</a:t>
            </a:r>
          </a:p>
        </p:txBody>
      </p:sp>
      <p:sp>
        <p:nvSpPr>
          <p:cNvPr id="14" name="Rectangle 13">
            <a:extLst>
              <a:ext uri="{FF2B5EF4-FFF2-40B4-BE49-F238E27FC236}">
                <a16:creationId xmlns:a16="http://schemas.microsoft.com/office/drawing/2014/main" id="{EA3F1DEF-1D8C-1241-87EA-A8C26AC4AF98}"/>
              </a:ext>
            </a:extLst>
          </p:cNvPr>
          <p:cNvSpPr/>
          <p:nvPr/>
        </p:nvSpPr>
        <p:spPr>
          <a:xfrm>
            <a:off x="769267" y="5885413"/>
            <a:ext cx="636588" cy="63817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4</a:t>
            </a:r>
          </a:p>
        </p:txBody>
      </p:sp>
      <p:sp>
        <p:nvSpPr>
          <p:cNvPr id="15" name="Rectangle 14">
            <a:extLst>
              <a:ext uri="{FF2B5EF4-FFF2-40B4-BE49-F238E27FC236}">
                <a16:creationId xmlns:a16="http://schemas.microsoft.com/office/drawing/2014/main" id="{C53D15CE-AA77-DC4E-980B-B45D46FAACDE}"/>
              </a:ext>
            </a:extLst>
          </p:cNvPr>
          <p:cNvSpPr/>
          <p:nvPr/>
        </p:nvSpPr>
        <p:spPr>
          <a:xfrm>
            <a:off x="6911063" y="2443713"/>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5</a:t>
            </a:r>
          </a:p>
        </p:txBody>
      </p:sp>
      <p:sp>
        <p:nvSpPr>
          <p:cNvPr id="16" name="Rectangle 15">
            <a:extLst>
              <a:ext uri="{FF2B5EF4-FFF2-40B4-BE49-F238E27FC236}">
                <a16:creationId xmlns:a16="http://schemas.microsoft.com/office/drawing/2014/main" id="{C4BB335E-9A69-D540-9C66-62E12B6954CA}"/>
              </a:ext>
            </a:extLst>
          </p:cNvPr>
          <p:cNvSpPr/>
          <p:nvPr/>
        </p:nvSpPr>
        <p:spPr>
          <a:xfrm>
            <a:off x="6911063" y="3591476"/>
            <a:ext cx="636588" cy="63658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6</a:t>
            </a:r>
          </a:p>
        </p:txBody>
      </p:sp>
      <p:sp>
        <p:nvSpPr>
          <p:cNvPr id="17" name="Rectangle 16">
            <a:extLst>
              <a:ext uri="{FF2B5EF4-FFF2-40B4-BE49-F238E27FC236}">
                <a16:creationId xmlns:a16="http://schemas.microsoft.com/office/drawing/2014/main" id="{B2B71B12-6F23-2E45-9625-E631923A0F3D}"/>
              </a:ext>
            </a:extLst>
          </p:cNvPr>
          <p:cNvSpPr/>
          <p:nvPr/>
        </p:nvSpPr>
        <p:spPr>
          <a:xfrm>
            <a:off x="6911063" y="4739238"/>
            <a:ext cx="636588" cy="636588"/>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7</a:t>
            </a:r>
          </a:p>
        </p:txBody>
      </p:sp>
      <p:sp>
        <p:nvSpPr>
          <p:cNvPr id="18" name="Rectangle 17">
            <a:extLst>
              <a:ext uri="{FF2B5EF4-FFF2-40B4-BE49-F238E27FC236}">
                <a16:creationId xmlns:a16="http://schemas.microsoft.com/office/drawing/2014/main" id="{69024867-2403-ED43-9980-B59C10B6B3C6}"/>
              </a:ext>
            </a:extLst>
          </p:cNvPr>
          <p:cNvSpPr/>
          <p:nvPr/>
        </p:nvSpPr>
        <p:spPr>
          <a:xfrm>
            <a:off x="6911063" y="5885413"/>
            <a:ext cx="636588" cy="638175"/>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2000" kern="0" dirty="0">
                <a:solidFill>
                  <a:schemeClr val="tx1"/>
                </a:solidFill>
                <a:latin typeface="+mj-lt"/>
              </a:rPr>
              <a:t>8</a:t>
            </a:r>
          </a:p>
        </p:txBody>
      </p:sp>
      <p:sp>
        <p:nvSpPr>
          <p:cNvPr id="19" name="Rectangle 18">
            <a:extLst>
              <a:ext uri="{FF2B5EF4-FFF2-40B4-BE49-F238E27FC236}">
                <a16:creationId xmlns:a16="http://schemas.microsoft.com/office/drawing/2014/main" id="{F59A113E-4B47-F247-A662-EAE45EAF8ADF}"/>
              </a:ext>
            </a:extLst>
          </p:cNvPr>
          <p:cNvSpPr/>
          <p:nvPr/>
        </p:nvSpPr>
        <p:spPr>
          <a:xfrm>
            <a:off x="1420142" y="3472413"/>
            <a:ext cx="5490921" cy="1287532"/>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Work must be problem-specific and user focused</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We will put the Client at the centre of every initiative that is put forward and we must be able to explain ‘</a:t>
            </a:r>
            <a:r>
              <a:rPr lang="en-GB" sz="1200" kern="0" spc="-3" dirty="0">
                <a:solidFill>
                  <a:sysClr val="windowText" lastClr="000000"/>
                </a:solidFill>
                <a:latin typeface="+mj-lt"/>
                <a:cs typeface="Arial" panose="020B0604020202020204" pitchFamily="34" charset="0"/>
              </a:rPr>
              <a:t>What specifically is the problem we are trying to solve?” </a:t>
            </a:r>
            <a:endParaRPr lang="en-IE" sz="1200" kern="0" spc="-3" dirty="0">
              <a:solidFill>
                <a:sysClr val="windowText" lastClr="000000"/>
              </a:solidFill>
              <a:latin typeface="+mj-lt"/>
              <a:cs typeface="Arial" panose="020B0604020202020204" pitchFamily="34" charset="0"/>
            </a:endParaRPr>
          </a:p>
        </p:txBody>
      </p:sp>
      <p:sp>
        <p:nvSpPr>
          <p:cNvPr id="20" name="Rectangle 19">
            <a:extLst>
              <a:ext uri="{FF2B5EF4-FFF2-40B4-BE49-F238E27FC236}">
                <a16:creationId xmlns:a16="http://schemas.microsoft.com/office/drawing/2014/main" id="{8C16DC8A-AD98-5B4A-8BCB-2F78875934AF}"/>
              </a:ext>
            </a:extLst>
          </p:cNvPr>
          <p:cNvSpPr/>
          <p:nvPr/>
        </p:nvSpPr>
        <p:spPr>
          <a:xfrm>
            <a:off x="1420142" y="4650338"/>
            <a:ext cx="5490921" cy="979755"/>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Emphasis on validated learnings</a:t>
            </a:r>
          </a:p>
          <a:p>
            <a:pPr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Diligence in the early phase of an experiment pays off – the Propel Council will assess every proposal with 3 lenses – client desirability, business applicability and technology feasibility (subject to ratification by Council)</a:t>
            </a:r>
          </a:p>
        </p:txBody>
      </p:sp>
      <p:sp>
        <p:nvSpPr>
          <p:cNvPr id="21" name="Rectangle 20">
            <a:extLst>
              <a:ext uri="{FF2B5EF4-FFF2-40B4-BE49-F238E27FC236}">
                <a16:creationId xmlns:a16="http://schemas.microsoft.com/office/drawing/2014/main" id="{A183B235-D211-864A-BB62-E4842C79A8FF}"/>
              </a:ext>
            </a:extLst>
          </p:cNvPr>
          <p:cNvSpPr/>
          <p:nvPr/>
        </p:nvSpPr>
        <p:spPr>
          <a:xfrm>
            <a:off x="1420142" y="5798101"/>
            <a:ext cx="5490921" cy="979755"/>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Fail well</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Not all experiments succeed and some won’t proceed. We have stage gates that are placed at the most strategic points of the process to validate investments and support fact and outcome-based decision making</a:t>
            </a:r>
            <a:endParaRPr lang="en-GB" sz="1200" kern="0" dirty="0">
              <a:solidFill>
                <a:sysClr val="windowText" lastClr="000000"/>
              </a:solidFill>
              <a:latin typeface="+mj-lt"/>
              <a:cs typeface="Arial" panose="020B0604020202020204" pitchFamily="34" charset="0"/>
            </a:endParaRPr>
          </a:p>
        </p:txBody>
      </p:sp>
      <p:sp>
        <p:nvSpPr>
          <p:cNvPr id="22" name="Rectangle 21">
            <a:extLst>
              <a:ext uri="{FF2B5EF4-FFF2-40B4-BE49-F238E27FC236}">
                <a16:creationId xmlns:a16="http://schemas.microsoft.com/office/drawing/2014/main" id="{F0C99BBE-B09B-464C-B61A-203E8604D99D}"/>
              </a:ext>
            </a:extLst>
          </p:cNvPr>
          <p:cNvSpPr/>
          <p:nvPr/>
        </p:nvSpPr>
        <p:spPr>
          <a:xfrm>
            <a:off x="7547651" y="2351296"/>
            <a:ext cx="6220068" cy="795089"/>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Outcome obsessed</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We are clear from the start what success will look like and will agree accountability to scale and realise benefits as part of the idea development process</a:t>
            </a:r>
            <a:endParaRPr lang="en-GB" sz="1200" kern="0" dirty="0">
              <a:solidFill>
                <a:sysClr val="windowText" lastClr="000000"/>
              </a:solidFill>
              <a:latin typeface="+mj-lt"/>
              <a:cs typeface="Arial" panose="020B0604020202020204" pitchFamily="34" charset="0"/>
            </a:endParaRPr>
          </a:p>
        </p:txBody>
      </p:sp>
      <p:sp>
        <p:nvSpPr>
          <p:cNvPr id="23" name="Rectangle 22">
            <a:extLst>
              <a:ext uri="{FF2B5EF4-FFF2-40B4-BE49-F238E27FC236}">
                <a16:creationId xmlns:a16="http://schemas.microsoft.com/office/drawing/2014/main" id="{A1356FD5-C75F-E547-BFB9-BF2293B9A60B}"/>
              </a:ext>
            </a:extLst>
          </p:cNvPr>
          <p:cNvSpPr/>
          <p:nvPr/>
        </p:nvSpPr>
        <p:spPr>
          <a:xfrm>
            <a:off x="7556405" y="3501702"/>
            <a:ext cx="6165913" cy="795089"/>
          </a:xfrm>
          <a:prstGeom prst="rect">
            <a:avLst/>
          </a:prstGeom>
        </p:spPr>
        <p:txBody>
          <a:bodyPr wrap="square">
            <a:spAutoFit/>
          </a:bodyPr>
          <a:lstStyle/>
          <a:p>
            <a:pPr eaLnBrk="1" fontAlgn="auto" hangingPunct="1">
              <a:spcBef>
                <a:spcPts val="0"/>
              </a:spcBef>
              <a:spcAft>
                <a:spcPts val="200"/>
              </a:spcAft>
              <a:defRPr/>
            </a:pPr>
            <a:r>
              <a:rPr lang="en-IE" sz="2000" b="1" kern="0" spc="-3" dirty="0">
                <a:solidFill>
                  <a:sysClr val="windowText" lastClr="000000"/>
                </a:solidFill>
                <a:latin typeface="+mj-lt"/>
              </a:rPr>
              <a:t>An iterative, flexible process</a:t>
            </a:r>
          </a:p>
          <a:p>
            <a:pPr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Things change. We will remove unnecessary work and quickly move to finalized propositions by using repeatable steps in a simple to follow plan</a:t>
            </a:r>
            <a:endParaRPr lang="en-GB" sz="1200" kern="0" dirty="0">
              <a:solidFill>
                <a:sysClr val="windowText" lastClr="000000"/>
              </a:solidFill>
              <a:latin typeface="+mj-lt"/>
              <a:cs typeface="Arial" panose="020B0604020202020204" pitchFamily="34" charset="0"/>
            </a:endParaRPr>
          </a:p>
        </p:txBody>
      </p:sp>
      <p:sp>
        <p:nvSpPr>
          <p:cNvPr id="24" name="Rectangle 23">
            <a:extLst>
              <a:ext uri="{FF2B5EF4-FFF2-40B4-BE49-F238E27FC236}">
                <a16:creationId xmlns:a16="http://schemas.microsoft.com/office/drawing/2014/main" id="{CEE4A447-9548-9149-86C0-9D7FB3EC7654}"/>
              </a:ext>
            </a:extLst>
          </p:cNvPr>
          <p:cNvSpPr/>
          <p:nvPr/>
        </p:nvSpPr>
        <p:spPr>
          <a:xfrm>
            <a:off x="7601806" y="4635942"/>
            <a:ext cx="6165913"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Effective multi-disciplinary teams</a:t>
            </a:r>
          </a:p>
          <a:p>
            <a:pPr defTabSz="554466" eaLnBrk="1" fontAlgn="auto" hangingPunct="1">
              <a:spcBef>
                <a:spcPts val="0"/>
              </a:spcBef>
              <a:spcAft>
                <a:spcPts val="200"/>
              </a:spcAft>
              <a:defRPr/>
            </a:pPr>
            <a:r>
              <a:rPr lang="en-IE" sz="1200" kern="0" spc="-3" dirty="0">
                <a:solidFill>
                  <a:sysClr val="windowText" lastClr="000000"/>
                </a:solidFill>
                <a:latin typeface="+mj-lt"/>
                <a:cs typeface="Arial" panose="020B0604020202020204" pitchFamily="34" charset="0"/>
              </a:rPr>
              <a:t>A joint sales, technology and innovation team with multidisciplinary skills</a:t>
            </a:r>
            <a:r>
              <a:rPr lang="en-GB" sz="1200" kern="0" spc="-3" dirty="0">
                <a:solidFill>
                  <a:sysClr val="windowText" lastClr="000000"/>
                </a:solidFill>
                <a:latin typeface="+mj-lt"/>
                <a:cs typeface="Arial" panose="020B0604020202020204" pitchFamily="34" charset="0"/>
              </a:rPr>
              <a:t>, each with a stake in the outcome of the experiment, will remain involved from start to finish, not just for one phase of the project. </a:t>
            </a:r>
          </a:p>
        </p:txBody>
      </p:sp>
      <p:sp>
        <p:nvSpPr>
          <p:cNvPr id="25" name="Rectangle 24">
            <a:extLst>
              <a:ext uri="{FF2B5EF4-FFF2-40B4-BE49-F238E27FC236}">
                <a16:creationId xmlns:a16="http://schemas.microsoft.com/office/drawing/2014/main" id="{3F61D495-2716-A24B-A625-339AE404525A}"/>
              </a:ext>
            </a:extLst>
          </p:cNvPr>
          <p:cNvSpPr/>
          <p:nvPr/>
        </p:nvSpPr>
        <p:spPr>
          <a:xfrm>
            <a:off x="7576443" y="5783813"/>
            <a:ext cx="6191276" cy="979755"/>
          </a:xfrm>
          <a:prstGeom prst="rect">
            <a:avLst/>
          </a:prstGeom>
        </p:spPr>
        <p:txBody>
          <a:bodyPr wrap="square">
            <a:spAutoFit/>
          </a:bodyPr>
          <a:lstStyle/>
          <a:p>
            <a:pPr defTabSz="554466" eaLnBrk="1" fontAlgn="auto" hangingPunct="1">
              <a:spcBef>
                <a:spcPts val="0"/>
              </a:spcBef>
              <a:spcAft>
                <a:spcPts val="200"/>
              </a:spcAft>
              <a:defRPr/>
            </a:pPr>
            <a:r>
              <a:rPr lang="en-IE" sz="2000" b="1" kern="0" spc="-3" dirty="0">
                <a:solidFill>
                  <a:sysClr val="windowText" lastClr="000000"/>
                </a:solidFill>
                <a:latin typeface="+mj-lt"/>
              </a:rPr>
              <a:t>A methodology that will continue to evolve</a:t>
            </a:r>
          </a:p>
          <a:p>
            <a:pPr defTabSz="554466" eaLnBrk="1" fontAlgn="auto" hangingPunct="1">
              <a:spcBef>
                <a:spcPts val="0"/>
              </a:spcBef>
              <a:spcAft>
                <a:spcPts val="200"/>
              </a:spcAft>
              <a:defRPr/>
            </a:pPr>
            <a:r>
              <a:rPr lang="en-GB" sz="1200" kern="0" spc="-3" dirty="0">
                <a:solidFill>
                  <a:sysClr val="windowText" lastClr="000000"/>
                </a:solidFill>
                <a:latin typeface="+mj-lt"/>
                <a:cs typeface="Arial" panose="020B0604020202020204" pitchFamily="34" charset="0"/>
              </a:rPr>
              <a:t>Every project is executed better than the one before. Continuous learning and improvement is a key facet of our approach, with post-mortems, reviews, and feedback built into the process.</a:t>
            </a:r>
            <a:endParaRPr lang="en-IE" sz="1200" kern="0" spc="-3" dirty="0">
              <a:solidFill>
                <a:sysClr val="windowText" lastClr="000000"/>
              </a:solidFill>
              <a:latin typeface="+mj-lt"/>
              <a:cs typeface="Arial" panose="020B0604020202020204" pitchFamily="34" charset="0"/>
            </a:endParaRPr>
          </a:p>
        </p:txBody>
      </p:sp>
      <p:sp>
        <p:nvSpPr>
          <p:cNvPr id="30" name="TextBox 29">
            <a:extLst>
              <a:ext uri="{FF2B5EF4-FFF2-40B4-BE49-F238E27FC236}">
                <a16:creationId xmlns:a16="http://schemas.microsoft.com/office/drawing/2014/main" id="{C165FFD8-B605-7F47-820F-C56C4E6690B6}"/>
              </a:ext>
            </a:extLst>
          </p:cNvPr>
          <p:cNvSpPr txBox="1"/>
          <p:nvPr/>
        </p:nvSpPr>
        <p:spPr>
          <a:xfrm>
            <a:off x="587532" y="1108665"/>
            <a:ext cx="10852651" cy="461665"/>
          </a:xfrm>
          <a:prstGeom prst="rect">
            <a:avLst/>
          </a:prstGeom>
          <a:noFill/>
        </p:spPr>
        <p:txBody>
          <a:bodyPr wrap="none" rtlCol="0">
            <a:spAutoFit/>
          </a:bodyPr>
          <a:lstStyle/>
          <a:p>
            <a:r>
              <a:rPr lang="en-US" sz="2400" dirty="0"/>
              <a:t>How we hold ourselves accountable for the outcomes of the innovation agenda</a:t>
            </a:r>
          </a:p>
        </p:txBody>
      </p:sp>
      <p:sp>
        <p:nvSpPr>
          <p:cNvPr id="26" name="Title 1">
            <a:extLst>
              <a:ext uri="{FF2B5EF4-FFF2-40B4-BE49-F238E27FC236}">
                <a16:creationId xmlns:a16="http://schemas.microsoft.com/office/drawing/2014/main" id="{072CEA8E-14BE-BB43-8134-EBEA466E6493}"/>
              </a:ext>
            </a:extLst>
          </p:cNvPr>
          <p:cNvSpPr>
            <a:spLocks noGrp="1"/>
          </p:cNvSpPr>
          <p:nvPr>
            <p:ph type="title"/>
          </p:nvPr>
        </p:nvSpPr>
        <p:spPr>
          <a:xfrm>
            <a:off x="685800" y="639763"/>
            <a:ext cx="13258800" cy="572601"/>
          </a:xfrm>
        </p:spPr>
        <p:txBody>
          <a:bodyPr>
            <a:normAutofit/>
          </a:bodyPr>
          <a:lstStyle/>
          <a:p>
            <a:r>
              <a:rPr lang="en-US" sz="3600" dirty="0"/>
              <a:t>The Propel manifesto</a:t>
            </a:r>
          </a:p>
        </p:txBody>
      </p:sp>
    </p:spTree>
    <p:extLst>
      <p:ext uri="{BB962C8B-B14F-4D97-AF65-F5344CB8AC3E}">
        <p14:creationId xmlns:p14="http://schemas.microsoft.com/office/powerpoint/2010/main" val="2814637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XC">
  <a:themeElements>
    <a:clrScheme name="DXC">
      <a:dk1>
        <a:srgbClr val="000000"/>
      </a:dk1>
      <a:lt1>
        <a:srgbClr val="FFFFFF"/>
      </a:lt1>
      <a:dk2>
        <a:srgbClr val="000000"/>
      </a:dk2>
      <a:lt2>
        <a:srgbClr val="FFFFFF"/>
      </a:lt2>
      <a:accent1>
        <a:srgbClr val="000000"/>
      </a:accent1>
      <a:accent2>
        <a:srgbClr val="666666"/>
      </a:accent2>
      <a:accent3>
        <a:srgbClr val="FFED00"/>
      </a:accent3>
      <a:accent4>
        <a:srgbClr val="64FF00"/>
      </a:accent4>
      <a:accent5>
        <a:srgbClr val="00C9FF"/>
      </a:accent5>
      <a:accent6>
        <a:srgbClr val="D9D9D9"/>
      </a:accent6>
      <a:hlink>
        <a:srgbClr val="000000"/>
      </a:hlink>
      <a:folHlink>
        <a:srgbClr val="666666"/>
      </a:folHlink>
    </a:clrScheme>
    <a:fontScheme name="DXC">
      <a:majorFont>
        <a:latin typeface="Arial"/>
        <a:ea typeface=""/>
        <a:cs typeface=""/>
      </a:majorFont>
      <a:minorFont>
        <a:latin typeface="Arial"/>
        <a:ea typeface=""/>
        <a:cs typeface=""/>
      </a:minorFont>
    </a:fontScheme>
    <a:fmtScheme name="DXC">
      <a:fillStyleLst>
        <a:solidFill>
          <a:schemeClr val="phClr"/>
        </a:solidFill>
        <a:solidFill>
          <a:schemeClr val="phClr"/>
        </a:solidFill>
        <a:solidFill>
          <a:schemeClr val="phClr"/>
        </a:solidFill>
      </a:fillStyleLst>
      <a:lnStyleLst>
        <a:ln w="6350" cap="sq" cmpd="sng" algn="ctr">
          <a:solidFill>
            <a:schemeClr val="phClr"/>
          </a:solidFill>
          <a:prstDash val="solid"/>
        </a:ln>
        <a:ln w="6350" cap="sq" cmpd="sng" algn="ctr">
          <a:solidFill>
            <a:schemeClr val="phClr"/>
          </a:solidFill>
          <a:prstDash val="solid"/>
        </a:ln>
        <a:ln w="6350" cap="sq"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style>
        <a:lnRef idx="0">
          <a:schemeClr val="accent1"/>
        </a:lnRef>
        <a:fillRef idx="1">
          <a:schemeClr val="accent1"/>
        </a:fillRef>
        <a:effectRef idx="0">
          <a:schemeClr val="accent1"/>
        </a:effectRef>
        <a:fontRef idx="minor">
          <a:schemeClr val="lt1"/>
        </a:fontRef>
      </a:style>
    </a:spDef>
    <a:lnDef>
      <a:spPr>
        <a:ln w="6350" cap="sq"/>
      </a:spPr>
      <a:bodyPr/>
      <a:lstStyle/>
      <a:style>
        <a:lnRef idx="1">
          <a:schemeClr val="accent1"/>
        </a:lnRef>
        <a:fillRef idx="0">
          <a:schemeClr val="accent1"/>
        </a:fillRef>
        <a:effectRef idx="0">
          <a:schemeClr val="accent1"/>
        </a:effectRef>
        <a:fontRef idx="minor">
          <a:schemeClr val="lt1"/>
        </a:fontRef>
      </a:style>
    </a:lnDef>
  </a:objectDefaults>
  <a:extraClrSchemeLst/>
  <a:extLst>
    <a:ext uri="{05A4C25C-085E-4340-85A3-A5531E510DB2}">
      <thm15:themeFamily xmlns:thm15="http://schemas.microsoft.com/office/thememl/2012/main" name="Propel for DB" id="{4D8D746C-24F3-9D42-8BC3-BB1E332D88E7}" vid="{F269C077-8E51-3245-B828-74978685C5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DXC</Template>
  <TotalTime>542</TotalTime>
  <Words>962</Words>
  <Application>Microsoft Macintosh PowerPoint</Application>
  <PresentationFormat>Custom</PresentationFormat>
  <Paragraphs>109</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Wingdings</vt:lpstr>
      <vt:lpstr>DXC</vt:lpstr>
      <vt:lpstr>Propel  </vt:lpstr>
      <vt:lpstr>What is Propel? The Deutsche Bank Account Innovation workstream  </vt:lpstr>
      <vt:lpstr>Where Propel sits in the DB Account </vt:lpstr>
      <vt:lpstr>Making Propel work</vt:lpstr>
      <vt:lpstr>What’s next?</vt:lpstr>
      <vt:lpstr>The Propel manifesto</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Propel  </dc:title>
  <dc:subject/>
  <dc:creator>Brown, Scott</dc:creator>
  <cp:keywords/>
  <dc:description/>
  <cp:lastModifiedBy>Brown, Scott</cp:lastModifiedBy>
  <cp:revision>26</cp:revision>
  <dcterms:created xsi:type="dcterms:W3CDTF">2019-08-05T12:31:10Z</dcterms:created>
  <dcterms:modified xsi:type="dcterms:W3CDTF">2019-10-18T13:39:24Z</dcterms:modified>
  <cp:category/>
</cp:coreProperties>
</file>

<file path=docProps/thumbnail.jpeg>
</file>